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3"/>
  </p:notesMasterIdLst>
  <p:sldIdLst>
    <p:sldId id="256" r:id="rId2"/>
    <p:sldId id="486" r:id="rId3"/>
    <p:sldId id="482" r:id="rId4"/>
    <p:sldId id="487" r:id="rId5"/>
    <p:sldId id="491" r:id="rId6"/>
    <p:sldId id="492" r:id="rId7"/>
    <p:sldId id="493" r:id="rId8"/>
    <p:sldId id="494" r:id="rId9"/>
    <p:sldId id="496" r:id="rId10"/>
    <p:sldId id="495" r:id="rId11"/>
    <p:sldId id="498" r:id="rId12"/>
    <p:sldId id="488" r:id="rId13"/>
    <p:sldId id="499" r:id="rId14"/>
    <p:sldId id="504" r:id="rId15"/>
    <p:sldId id="503" r:id="rId16"/>
    <p:sldId id="501" r:id="rId17"/>
    <p:sldId id="489" r:id="rId18"/>
    <p:sldId id="505" r:id="rId19"/>
    <p:sldId id="506" r:id="rId20"/>
    <p:sldId id="533" r:id="rId21"/>
    <p:sldId id="507" r:id="rId22"/>
    <p:sldId id="534" r:id="rId23"/>
    <p:sldId id="508" r:id="rId24"/>
    <p:sldId id="535" r:id="rId25"/>
    <p:sldId id="510" r:id="rId26"/>
    <p:sldId id="536" r:id="rId27"/>
    <p:sldId id="531" r:id="rId28"/>
    <p:sldId id="485" r:id="rId29"/>
    <p:sldId id="539" r:id="rId30"/>
    <p:sldId id="540" r:id="rId31"/>
    <p:sldId id="541" r:id="rId32"/>
    <p:sldId id="542" r:id="rId33"/>
    <p:sldId id="490" r:id="rId34"/>
    <p:sldId id="512" r:id="rId35"/>
    <p:sldId id="513" r:id="rId36"/>
    <p:sldId id="514" r:id="rId37"/>
    <p:sldId id="518" r:id="rId38"/>
    <p:sldId id="517" r:id="rId39"/>
    <p:sldId id="532" r:id="rId40"/>
    <p:sldId id="574" r:id="rId41"/>
    <p:sldId id="516" r:id="rId42"/>
    <p:sldId id="515" r:id="rId43"/>
    <p:sldId id="522" r:id="rId44"/>
    <p:sldId id="537" r:id="rId45"/>
    <p:sldId id="521" r:id="rId46"/>
    <p:sldId id="520" r:id="rId47"/>
    <p:sldId id="525" r:id="rId48"/>
    <p:sldId id="524" r:id="rId49"/>
    <p:sldId id="523" r:id="rId50"/>
    <p:sldId id="538" r:id="rId51"/>
    <p:sldId id="526" r:id="rId52"/>
    <p:sldId id="595" r:id="rId53"/>
    <p:sldId id="596" r:id="rId54"/>
    <p:sldId id="527" r:id="rId55"/>
    <p:sldId id="543" r:id="rId56"/>
    <p:sldId id="575" r:id="rId57"/>
    <p:sldId id="550" r:id="rId58"/>
    <p:sldId id="546" r:id="rId59"/>
    <p:sldId id="545" r:id="rId60"/>
    <p:sldId id="547" r:id="rId61"/>
    <p:sldId id="564" r:id="rId62"/>
    <p:sldId id="560" r:id="rId63"/>
    <p:sldId id="565" r:id="rId64"/>
    <p:sldId id="561" r:id="rId65"/>
    <p:sldId id="563" r:id="rId66"/>
    <p:sldId id="579" r:id="rId67"/>
    <p:sldId id="580" r:id="rId68"/>
    <p:sldId id="552" r:id="rId69"/>
    <p:sldId id="553" r:id="rId70"/>
    <p:sldId id="551" r:id="rId71"/>
    <p:sldId id="554" r:id="rId72"/>
    <p:sldId id="567" r:id="rId73"/>
    <p:sldId id="568" r:id="rId74"/>
    <p:sldId id="566" r:id="rId75"/>
    <p:sldId id="587" r:id="rId76"/>
    <p:sldId id="588" r:id="rId77"/>
    <p:sldId id="584" r:id="rId78"/>
    <p:sldId id="569" r:id="rId79"/>
    <p:sldId id="570" r:id="rId80"/>
    <p:sldId id="582" r:id="rId81"/>
    <p:sldId id="583" r:id="rId82"/>
    <p:sldId id="586" r:id="rId83"/>
    <p:sldId id="559" r:id="rId84"/>
    <p:sldId id="548" r:id="rId85"/>
    <p:sldId id="571" r:id="rId86"/>
    <p:sldId id="572" r:id="rId87"/>
    <p:sldId id="573" r:id="rId88"/>
    <p:sldId id="555" r:id="rId89"/>
    <p:sldId id="556" r:id="rId90"/>
    <p:sldId id="590" r:id="rId91"/>
    <p:sldId id="589" r:id="rId92"/>
    <p:sldId id="591" r:id="rId93"/>
    <p:sldId id="592" r:id="rId94"/>
    <p:sldId id="593" r:id="rId95"/>
    <p:sldId id="557" r:id="rId96"/>
    <p:sldId id="594" r:id="rId97"/>
    <p:sldId id="558" r:id="rId98"/>
    <p:sldId id="576" r:id="rId99"/>
    <p:sldId id="577" r:id="rId100"/>
    <p:sldId id="578" r:id="rId101"/>
    <p:sldId id="528" r:id="rId10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CC"/>
    <a:srgbClr val="FF99FF"/>
    <a:srgbClr val="AFD7FF"/>
    <a:srgbClr val="0000FF"/>
    <a:srgbClr val="BDDEFF"/>
    <a:srgbClr val="003366"/>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05" autoAdjust="0"/>
    <p:restoredTop sz="92000" autoAdjust="0"/>
  </p:normalViewPr>
  <p:slideViewPr>
    <p:cSldViewPr snapToGrid="0">
      <p:cViewPr varScale="1">
        <p:scale>
          <a:sx n="125" d="100"/>
          <a:sy n="125" d="100"/>
        </p:scale>
        <p:origin x="1860" y="6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1"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E451256E-7220-BECF-F459-78EDEF433136}"/>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203779" name="Rectangle 3">
            <a:extLst>
              <a:ext uri="{FF2B5EF4-FFF2-40B4-BE49-F238E27FC236}">
                <a16:creationId xmlns:a16="http://schemas.microsoft.com/office/drawing/2014/main" id="{D588CC0C-3B80-28BB-6A2B-9AB3E3FD992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endParaRPr lang="en-US" altLang="zh-CN"/>
          </a:p>
        </p:txBody>
      </p:sp>
      <p:sp>
        <p:nvSpPr>
          <p:cNvPr id="3076" name="Rectangle 4">
            <a:extLst>
              <a:ext uri="{FF2B5EF4-FFF2-40B4-BE49-F238E27FC236}">
                <a16:creationId xmlns:a16="http://schemas.microsoft.com/office/drawing/2014/main" id="{21675CA0-82BB-4714-DA78-4F94AC8DC35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3781" name="Rectangle 5">
            <a:extLst>
              <a:ext uri="{FF2B5EF4-FFF2-40B4-BE49-F238E27FC236}">
                <a16:creationId xmlns:a16="http://schemas.microsoft.com/office/drawing/2014/main" id="{FB99940B-8495-3971-D3FF-F99B895F4831}"/>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3782" name="Rectangle 6">
            <a:extLst>
              <a:ext uri="{FF2B5EF4-FFF2-40B4-BE49-F238E27FC236}">
                <a16:creationId xmlns:a16="http://schemas.microsoft.com/office/drawing/2014/main" id="{609BAE06-ACCA-D310-D716-A807E6F99D73}"/>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203783" name="Rectangle 7">
            <a:extLst>
              <a:ext uri="{FF2B5EF4-FFF2-40B4-BE49-F238E27FC236}">
                <a16:creationId xmlns:a16="http://schemas.microsoft.com/office/drawing/2014/main" id="{3D8788BD-C9EA-219C-8A4A-2FB04D7BB188}"/>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5EA0EEF8-145E-4DBB-B56D-224B64175A89}"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5D5756BC-ADED-A834-D2CA-6CC7057FC3D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88ADFC87-0481-9749-DC16-4F11BCFAF7B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40D4798-0D29-8447-0669-695C54D290F9}"/>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1F1AB072-27BA-A27F-35FE-E52AAA7CEDE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B5E4216-4F7E-3083-C4BD-C9EE071C74CF}"/>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BEEE449C-8D87-A6FD-A437-890F188330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BA7C5C2-E7E8-2A55-9D2E-5699D31D3B22}"/>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ABA89813-4C40-51D5-C819-AD87E35FB91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669C784F-D9DC-B2B3-7AAD-6854B6F513BA}"/>
              </a:ext>
            </a:extLst>
          </p:cNvPr>
          <p:cNvSpPr>
            <a:spLocks noGrp="1" noRot="1" noChangeAspect="1" noTextEdit="1"/>
          </p:cNvSpPr>
          <p:nvPr>
            <p:ph type="sldImg"/>
          </p:nvPr>
        </p:nvSpPr>
        <p:spPr>
          <a:ln/>
        </p:spPr>
      </p:sp>
      <p:sp>
        <p:nvSpPr>
          <p:cNvPr id="64515" name="备注占位符 2">
            <a:extLst>
              <a:ext uri="{FF2B5EF4-FFF2-40B4-BE49-F238E27FC236}">
                <a16:creationId xmlns:a16="http://schemas.microsoft.com/office/drawing/2014/main" id="{2444A0C7-0C80-588B-5082-B08575691282}"/>
              </a:ext>
            </a:extLst>
          </p:cNvPr>
          <p:cNvSpPr>
            <a:spLocks noGrp="1"/>
          </p:cNvSpPr>
          <p:nvPr>
            <p:ph type="body" idx="1"/>
          </p:nvPr>
        </p:nvSpPr>
        <p:spPr>
          <a:noFill/>
        </p:spPr>
        <p:txBody>
          <a:bodyPr/>
          <a:lstStyle/>
          <a:p>
            <a:endParaRPr lang="zh-CN" altLang="en-US"/>
          </a:p>
        </p:txBody>
      </p:sp>
      <p:sp>
        <p:nvSpPr>
          <p:cNvPr id="64516" name="灯片编号占位符 3">
            <a:extLst>
              <a:ext uri="{FF2B5EF4-FFF2-40B4-BE49-F238E27FC236}">
                <a16:creationId xmlns:a16="http://schemas.microsoft.com/office/drawing/2014/main" id="{EED3EBFE-1179-96C0-5F16-BEA44D4D6F66}"/>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9B09FFA-17B9-4FDB-8ED7-319286005A49}" type="slidenum">
              <a:rPr lang="en-US" altLang="zh-CN"/>
              <a:pPr>
                <a:spcBef>
                  <a:spcPct val="0"/>
                </a:spcBef>
              </a:pPr>
              <a:t>55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0E4F9307-99E9-BD4A-48CC-9590A086F339}"/>
              </a:ext>
            </a:extLst>
          </p:cNvPr>
          <p:cNvSpPr>
            <a:spLocks noGrp="1" noRot="1" noChangeAspect="1" noTextEdit="1"/>
          </p:cNvSpPr>
          <p:nvPr>
            <p:ph type="sldImg"/>
          </p:nvPr>
        </p:nvSpPr>
        <p:spPr>
          <a:ln/>
        </p:spPr>
      </p:sp>
      <p:sp>
        <p:nvSpPr>
          <p:cNvPr id="88067" name="备注占位符 2">
            <a:extLst>
              <a:ext uri="{FF2B5EF4-FFF2-40B4-BE49-F238E27FC236}">
                <a16:creationId xmlns:a16="http://schemas.microsoft.com/office/drawing/2014/main" id="{555909BC-83D3-EA00-84A0-72935700E822}"/>
              </a:ext>
            </a:extLst>
          </p:cNvPr>
          <p:cNvSpPr>
            <a:spLocks noGrp="1"/>
          </p:cNvSpPr>
          <p:nvPr>
            <p:ph type="body" idx="1"/>
          </p:nvPr>
        </p:nvSpPr>
        <p:spPr>
          <a:noFill/>
        </p:spPr>
        <p:txBody>
          <a:bodyPr/>
          <a:lstStyle/>
          <a:p>
            <a:endParaRPr lang="zh-CN" altLang="en-US"/>
          </a:p>
        </p:txBody>
      </p:sp>
      <p:sp>
        <p:nvSpPr>
          <p:cNvPr id="88068" name="灯片编号占位符 3">
            <a:extLst>
              <a:ext uri="{FF2B5EF4-FFF2-40B4-BE49-F238E27FC236}">
                <a16:creationId xmlns:a16="http://schemas.microsoft.com/office/drawing/2014/main" id="{56F0CE08-05B3-ECA9-55C9-09616CCE5661}"/>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D970891-F248-4BA3-991E-E20808648789}" type="slidenum">
              <a:rPr lang="en-US" altLang="zh-CN"/>
              <a:pPr>
                <a:spcBef>
                  <a:spcPct val="0"/>
                </a:spcBef>
              </a:pPr>
              <a:t>77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6511C4AD-04AE-B1A0-E4B4-D9C55608BB64}"/>
              </a:ext>
            </a:extLst>
          </p:cNvPr>
          <p:cNvSpPr>
            <a:spLocks noChangeArrowheads="1"/>
          </p:cNvSpPr>
          <p:nvPr/>
        </p:nvSpPr>
        <p:spPr bwMode="auto">
          <a:xfrm flipV="1">
            <a:off x="450850" y="1773238"/>
            <a:ext cx="8693150" cy="55562"/>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5132" name="Rectangle 12"/>
          <p:cNvSpPr>
            <a:spLocks noGrp="1" noChangeArrowheads="1"/>
          </p:cNvSpPr>
          <p:nvPr>
            <p:ph type="ctrTitle"/>
          </p:nvPr>
        </p:nvSpPr>
        <p:spPr>
          <a:xfrm>
            <a:off x="971550" y="908050"/>
            <a:ext cx="7772400" cy="792163"/>
          </a:xfrm>
        </p:spPr>
        <p:txBody>
          <a:bodyPr/>
          <a:lstStyle>
            <a:lvl1pPr>
              <a:defRPr/>
            </a:lvl1pPr>
          </a:lstStyle>
          <a:p>
            <a:pPr lvl="0"/>
            <a:r>
              <a:rPr lang="zh-CN" altLang="en-US" noProof="0"/>
              <a:t>单击此处编辑母版标题样式</a:t>
            </a:r>
          </a:p>
        </p:txBody>
      </p:sp>
      <p:sp>
        <p:nvSpPr>
          <p:cNvPr id="5133" name="Rectangle 13"/>
          <p:cNvSpPr>
            <a:spLocks noGrp="1" noChangeArrowheads="1"/>
          </p:cNvSpPr>
          <p:nvPr>
            <p:ph type="subTitle" idx="1"/>
          </p:nvPr>
        </p:nvSpPr>
        <p:spPr>
          <a:xfrm>
            <a:off x="539750" y="1844675"/>
            <a:ext cx="8280400" cy="4321175"/>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5" name="Rectangle 14">
            <a:extLst>
              <a:ext uri="{FF2B5EF4-FFF2-40B4-BE49-F238E27FC236}">
                <a16:creationId xmlns:a16="http://schemas.microsoft.com/office/drawing/2014/main" id="{C375CEEE-6B5F-6DDE-C910-287BE960BFA4}"/>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6" name="Rectangle 15">
            <a:extLst>
              <a:ext uri="{FF2B5EF4-FFF2-40B4-BE49-F238E27FC236}">
                <a16:creationId xmlns:a16="http://schemas.microsoft.com/office/drawing/2014/main" id="{4F413070-40A8-970D-2CBA-C4B259D3C838}"/>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7" name="Rectangle 16">
            <a:extLst>
              <a:ext uri="{FF2B5EF4-FFF2-40B4-BE49-F238E27FC236}">
                <a16:creationId xmlns:a16="http://schemas.microsoft.com/office/drawing/2014/main" id="{8A11F43D-D6AB-15BD-757B-B69E7634077F}"/>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8EB85359-CF99-429A-816B-4023DA960BD0}" type="slidenum">
              <a:rPr lang="en-US" altLang="zh-CN"/>
              <a:pPr/>
              <a:t>‹#›</a:t>
            </a:fld>
            <a:endParaRPr lang="en-US" altLang="zh-CN"/>
          </a:p>
        </p:txBody>
      </p:sp>
    </p:spTree>
    <p:extLst>
      <p:ext uri="{BB962C8B-B14F-4D97-AF65-F5344CB8AC3E}">
        <p14:creationId xmlns:p14="http://schemas.microsoft.com/office/powerpoint/2010/main" val="2106160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F117F828-1116-F4AC-1889-8EEA279ECF7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63F923BB-69D1-5449-29D1-04E4055BB4D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C51E2034-8183-7E8A-CC8C-211B3CF58342}"/>
              </a:ext>
            </a:extLst>
          </p:cNvPr>
          <p:cNvSpPr>
            <a:spLocks noGrp="1" noChangeArrowheads="1"/>
          </p:cNvSpPr>
          <p:nvPr>
            <p:ph type="sldNum" sz="quarter" idx="12"/>
          </p:nvPr>
        </p:nvSpPr>
        <p:spPr>
          <a:ln/>
        </p:spPr>
        <p:txBody>
          <a:bodyPr/>
          <a:lstStyle>
            <a:lvl1pPr>
              <a:defRPr/>
            </a:lvl1pPr>
          </a:lstStyle>
          <a:p>
            <a:fld id="{3C54A944-6D05-45FA-B1FE-EE0F0BEF1345}" type="slidenum">
              <a:rPr lang="en-US" altLang="zh-CN"/>
              <a:pPr/>
              <a:t>‹#›</a:t>
            </a:fld>
            <a:endParaRPr lang="en-US" altLang="zh-CN"/>
          </a:p>
        </p:txBody>
      </p:sp>
    </p:spTree>
    <p:extLst>
      <p:ext uri="{BB962C8B-B14F-4D97-AF65-F5344CB8AC3E}">
        <p14:creationId xmlns:p14="http://schemas.microsoft.com/office/powerpoint/2010/main" val="100547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1163" y="333375"/>
            <a:ext cx="2193925" cy="5975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333375"/>
            <a:ext cx="6429375" cy="5975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BBCB08CD-9A88-FB02-1153-66BB195BE34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933A4D4C-F80C-92F9-3E3B-119AB283BB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5D95DB38-3AF4-B05F-B82F-1F286B91BCBE}"/>
              </a:ext>
            </a:extLst>
          </p:cNvPr>
          <p:cNvSpPr>
            <a:spLocks noGrp="1" noChangeArrowheads="1"/>
          </p:cNvSpPr>
          <p:nvPr>
            <p:ph type="sldNum" sz="quarter" idx="12"/>
          </p:nvPr>
        </p:nvSpPr>
        <p:spPr>
          <a:ln/>
        </p:spPr>
        <p:txBody>
          <a:bodyPr/>
          <a:lstStyle>
            <a:lvl1pPr>
              <a:defRPr/>
            </a:lvl1pPr>
          </a:lstStyle>
          <a:p>
            <a:fld id="{96AA6B00-F6F5-4367-AF16-6B598C0AD437}" type="slidenum">
              <a:rPr lang="en-US" altLang="zh-CN"/>
              <a:pPr/>
              <a:t>‹#›</a:t>
            </a:fld>
            <a:endParaRPr lang="en-US" altLang="zh-CN"/>
          </a:p>
        </p:txBody>
      </p:sp>
    </p:spTree>
    <p:extLst>
      <p:ext uri="{BB962C8B-B14F-4D97-AF65-F5344CB8AC3E}">
        <p14:creationId xmlns:p14="http://schemas.microsoft.com/office/powerpoint/2010/main" val="3800832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16013" y="333375"/>
            <a:ext cx="7793037" cy="477838"/>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836613"/>
            <a:ext cx="4311650" cy="5472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836613"/>
            <a:ext cx="4311650" cy="5472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F0ED9FC9-D7A6-DF8D-AEEF-2F2260B9281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CBB0F557-D5BD-1B47-0DF2-A3E4A4EBAA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AAB1C725-40E9-BD3D-62DF-7666FF5979A5}"/>
              </a:ext>
            </a:extLst>
          </p:cNvPr>
          <p:cNvSpPr>
            <a:spLocks noGrp="1" noChangeArrowheads="1"/>
          </p:cNvSpPr>
          <p:nvPr>
            <p:ph type="sldNum" sz="quarter" idx="12"/>
          </p:nvPr>
        </p:nvSpPr>
        <p:spPr>
          <a:ln/>
        </p:spPr>
        <p:txBody>
          <a:bodyPr/>
          <a:lstStyle>
            <a:lvl1pPr>
              <a:defRPr/>
            </a:lvl1pPr>
          </a:lstStyle>
          <a:p>
            <a:fld id="{3362FD41-C03F-4A0E-880A-E6FA50554470}" type="slidenum">
              <a:rPr lang="en-US" altLang="zh-CN"/>
              <a:pPr/>
              <a:t>‹#›</a:t>
            </a:fld>
            <a:endParaRPr lang="en-US" altLang="zh-CN"/>
          </a:p>
        </p:txBody>
      </p:sp>
    </p:spTree>
    <p:extLst>
      <p:ext uri="{BB962C8B-B14F-4D97-AF65-F5344CB8AC3E}">
        <p14:creationId xmlns:p14="http://schemas.microsoft.com/office/powerpoint/2010/main" val="2822907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16013" y="333375"/>
            <a:ext cx="7793037" cy="477838"/>
          </a:xfrm>
        </p:spPr>
        <p:txBody>
          <a:bodyPr/>
          <a:lstStyle/>
          <a:p>
            <a:r>
              <a:rPr lang="zh-CN" altLang="en-US"/>
              <a:t>单击此处编辑母版标题样式</a:t>
            </a:r>
          </a:p>
        </p:txBody>
      </p:sp>
      <p:sp>
        <p:nvSpPr>
          <p:cNvPr id="3" name="表格占位符 2"/>
          <p:cNvSpPr>
            <a:spLocks noGrp="1"/>
          </p:cNvSpPr>
          <p:nvPr>
            <p:ph type="tbl" idx="1"/>
          </p:nvPr>
        </p:nvSpPr>
        <p:spPr>
          <a:xfrm>
            <a:off x="179388" y="836613"/>
            <a:ext cx="8775700" cy="5472112"/>
          </a:xfrm>
        </p:spPr>
        <p:txBody>
          <a:bodyPr/>
          <a:lstStyle/>
          <a:p>
            <a:pPr lvl="0"/>
            <a:endParaRPr lang="zh-CN" altLang="en-US" noProof="0"/>
          </a:p>
        </p:txBody>
      </p:sp>
      <p:sp>
        <p:nvSpPr>
          <p:cNvPr id="4" name="Rectangle 11">
            <a:extLst>
              <a:ext uri="{FF2B5EF4-FFF2-40B4-BE49-F238E27FC236}">
                <a16:creationId xmlns:a16="http://schemas.microsoft.com/office/drawing/2014/main" id="{FEEC7018-5F1F-0919-87EF-B2F0C44B30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B5B2772E-2BD3-3BD9-C2A9-89B33E8E50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8D765690-ED19-38FD-70AD-68D711191395}"/>
              </a:ext>
            </a:extLst>
          </p:cNvPr>
          <p:cNvSpPr>
            <a:spLocks noGrp="1" noChangeArrowheads="1"/>
          </p:cNvSpPr>
          <p:nvPr>
            <p:ph type="sldNum" sz="quarter" idx="12"/>
          </p:nvPr>
        </p:nvSpPr>
        <p:spPr>
          <a:ln/>
        </p:spPr>
        <p:txBody>
          <a:bodyPr/>
          <a:lstStyle>
            <a:lvl1pPr>
              <a:defRPr/>
            </a:lvl1pPr>
          </a:lstStyle>
          <a:p>
            <a:fld id="{5D652E14-9095-4A73-9225-60F6B5151633}" type="slidenum">
              <a:rPr lang="en-US" altLang="zh-CN"/>
              <a:pPr/>
              <a:t>‹#›</a:t>
            </a:fld>
            <a:endParaRPr lang="en-US" altLang="zh-CN"/>
          </a:p>
        </p:txBody>
      </p:sp>
    </p:spTree>
    <p:extLst>
      <p:ext uri="{BB962C8B-B14F-4D97-AF65-F5344CB8AC3E}">
        <p14:creationId xmlns:p14="http://schemas.microsoft.com/office/powerpoint/2010/main" val="3066550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C76AB25E-9760-C8C6-FDEA-6A1D981D178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4812DE3C-5B25-3DD1-AFD6-F7B0A02DCC8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E9DD2574-7085-2395-BC9E-16995B7B6895}"/>
              </a:ext>
            </a:extLst>
          </p:cNvPr>
          <p:cNvSpPr>
            <a:spLocks noGrp="1" noChangeArrowheads="1"/>
          </p:cNvSpPr>
          <p:nvPr>
            <p:ph type="sldNum" sz="quarter" idx="12"/>
          </p:nvPr>
        </p:nvSpPr>
        <p:spPr>
          <a:ln/>
        </p:spPr>
        <p:txBody>
          <a:bodyPr/>
          <a:lstStyle>
            <a:lvl1pPr>
              <a:defRPr/>
            </a:lvl1pPr>
          </a:lstStyle>
          <a:p>
            <a:fld id="{E6AEBC7F-19FE-4F8F-9A0E-193119E61F8B}" type="slidenum">
              <a:rPr lang="en-US" altLang="zh-CN"/>
              <a:pPr/>
              <a:t>‹#›</a:t>
            </a:fld>
            <a:endParaRPr lang="en-US" altLang="zh-CN"/>
          </a:p>
        </p:txBody>
      </p:sp>
    </p:spTree>
    <p:extLst>
      <p:ext uri="{BB962C8B-B14F-4D97-AF65-F5344CB8AC3E}">
        <p14:creationId xmlns:p14="http://schemas.microsoft.com/office/powerpoint/2010/main" val="2963173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BDC28073-521F-AB9D-9D09-F17F3EF5532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86F32B35-0813-4320-5A5F-FAB8980B328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8FA746F7-9FBA-D326-9523-23F21E4F61EF}"/>
              </a:ext>
            </a:extLst>
          </p:cNvPr>
          <p:cNvSpPr>
            <a:spLocks noGrp="1" noChangeArrowheads="1"/>
          </p:cNvSpPr>
          <p:nvPr>
            <p:ph type="sldNum" sz="quarter" idx="12"/>
          </p:nvPr>
        </p:nvSpPr>
        <p:spPr>
          <a:ln/>
        </p:spPr>
        <p:txBody>
          <a:bodyPr/>
          <a:lstStyle>
            <a:lvl1pPr>
              <a:defRPr/>
            </a:lvl1pPr>
          </a:lstStyle>
          <a:p>
            <a:fld id="{F9CA906E-ED0B-47AA-833B-CFD3BB98423D}" type="slidenum">
              <a:rPr lang="en-US" altLang="zh-CN"/>
              <a:pPr/>
              <a:t>‹#›</a:t>
            </a:fld>
            <a:endParaRPr lang="en-US" altLang="zh-CN"/>
          </a:p>
        </p:txBody>
      </p:sp>
    </p:spTree>
    <p:extLst>
      <p:ext uri="{BB962C8B-B14F-4D97-AF65-F5344CB8AC3E}">
        <p14:creationId xmlns:p14="http://schemas.microsoft.com/office/powerpoint/2010/main" val="466873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836613"/>
            <a:ext cx="4311650"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836613"/>
            <a:ext cx="4311650"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BE2106FF-E343-9FC1-9AB5-5CE6A70E112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1342865F-10DD-3547-F743-DAB0E567EA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E9C70ACA-40B2-C59E-4D61-AC2F0182C3B6}"/>
              </a:ext>
            </a:extLst>
          </p:cNvPr>
          <p:cNvSpPr>
            <a:spLocks noGrp="1" noChangeArrowheads="1"/>
          </p:cNvSpPr>
          <p:nvPr>
            <p:ph type="sldNum" sz="quarter" idx="12"/>
          </p:nvPr>
        </p:nvSpPr>
        <p:spPr>
          <a:ln/>
        </p:spPr>
        <p:txBody>
          <a:bodyPr/>
          <a:lstStyle>
            <a:lvl1pPr>
              <a:defRPr/>
            </a:lvl1pPr>
          </a:lstStyle>
          <a:p>
            <a:fld id="{419FAA18-E314-4C34-ABB6-6CDEB7175F05}" type="slidenum">
              <a:rPr lang="en-US" altLang="zh-CN"/>
              <a:pPr/>
              <a:t>‹#›</a:t>
            </a:fld>
            <a:endParaRPr lang="en-US" altLang="zh-CN"/>
          </a:p>
        </p:txBody>
      </p:sp>
    </p:spTree>
    <p:extLst>
      <p:ext uri="{BB962C8B-B14F-4D97-AF65-F5344CB8AC3E}">
        <p14:creationId xmlns:p14="http://schemas.microsoft.com/office/powerpoint/2010/main" val="978883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67EA83CD-7E6F-AA54-83F0-BEC34140D3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7A92BFFD-0F42-BBFF-B27C-0F72C44C08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5192E646-045D-0CA2-779A-A29F5AC5DDD4}"/>
              </a:ext>
            </a:extLst>
          </p:cNvPr>
          <p:cNvSpPr>
            <a:spLocks noGrp="1" noChangeArrowheads="1"/>
          </p:cNvSpPr>
          <p:nvPr>
            <p:ph type="sldNum" sz="quarter" idx="12"/>
          </p:nvPr>
        </p:nvSpPr>
        <p:spPr>
          <a:ln/>
        </p:spPr>
        <p:txBody>
          <a:bodyPr/>
          <a:lstStyle>
            <a:lvl1pPr>
              <a:defRPr/>
            </a:lvl1pPr>
          </a:lstStyle>
          <a:p>
            <a:fld id="{C82A5B92-DCC6-4013-AFE8-4C0835CE10DA}" type="slidenum">
              <a:rPr lang="en-US" altLang="zh-CN"/>
              <a:pPr/>
              <a:t>‹#›</a:t>
            </a:fld>
            <a:endParaRPr lang="en-US" altLang="zh-CN"/>
          </a:p>
        </p:txBody>
      </p:sp>
    </p:spTree>
    <p:extLst>
      <p:ext uri="{BB962C8B-B14F-4D97-AF65-F5344CB8AC3E}">
        <p14:creationId xmlns:p14="http://schemas.microsoft.com/office/powerpoint/2010/main" val="2191772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62977B61-D34B-D749-4CCA-440A6EBC1F4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1657E2D3-F3AB-5343-7FC5-2026080124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1153CD77-F740-BF6E-F4B6-99E098B24962}"/>
              </a:ext>
            </a:extLst>
          </p:cNvPr>
          <p:cNvSpPr>
            <a:spLocks noGrp="1" noChangeArrowheads="1"/>
          </p:cNvSpPr>
          <p:nvPr>
            <p:ph type="sldNum" sz="quarter" idx="12"/>
          </p:nvPr>
        </p:nvSpPr>
        <p:spPr>
          <a:ln/>
        </p:spPr>
        <p:txBody>
          <a:bodyPr/>
          <a:lstStyle>
            <a:lvl1pPr>
              <a:defRPr/>
            </a:lvl1pPr>
          </a:lstStyle>
          <a:p>
            <a:fld id="{FB62CD10-7106-4F74-8199-846A595AB1C6}" type="slidenum">
              <a:rPr lang="en-US" altLang="zh-CN"/>
              <a:pPr/>
              <a:t>‹#›</a:t>
            </a:fld>
            <a:endParaRPr lang="en-US" altLang="zh-CN"/>
          </a:p>
        </p:txBody>
      </p:sp>
    </p:spTree>
    <p:extLst>
      <p:ext uri="{BB962C8B-B14F-4D97-AF65-F5344CB8AC3E}">
        <p14:creationId xmlns:p14="http://schemas.microsoft.com/office/powerpoint/2010/main" val="2622205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BE77931-DE3A-D22D-4E08-8898817314A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a:extLst>
              <a:ext uri="{FF2B5EF4-FFF2-40B4-BE49-F238E27FC236}">
                <a16:creationId xmlns:a16="http://schemas.microsoft.com/office/drawing/2014/main" id="{70A1726D-2C16-0C15-8822-7C41F2AE61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355003C3-9548-21AC-BCC6-2060D2635CDB}"/>
              </a:ext>
            </a:extLst>
          </p:cNvPr>
          <p:cNvSpPr>
            <a:spLocks noGrp="1" noChangeArrowheads="1"/>
          </p:cNvSpPr>
          <p:nvPr>
            <p:ph type="sldNum" sz="quarter" idx="12"/>
          </p:nvPr>
        </p:nvSpPr>
        <p:spPr>
          <a:ln/>
        </p:spPr>
        <p:txBody>
          <a:bodyPr/>
          <a:lstStyle>
            <a:lvl1pPr>
              <a:defRPr/>
            </a:lvl1pPr>
          </a:lstStyle>
          <a:p>
            <a:fld id="{2033BE46-047A-4605-B5DF-0485675935FA}" type="slidenum">
              <a:rPr lang="en-US" altLang="zh-CN"/>
              <a:pPr/>
              <a:t>‹#›</a:t>
            </a:fld>
            <a:endParaRPr lang="en-US" altLang="zh-CN"/>
          </a:p>
        </p:txBody>
      </p:sp>
    </p:spTree>
    <p:extLst>
      <p:ext uri="{BB962C8B-B14F-4D97-AF65-F5344CB8AC3E}">
        <p14:creationId xmlns:p14="http://schemas.microsoft.com/office/powerpoint/2010/main" val="1225750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00B007FC-E95F-5342-3640-BDDE9A3CE9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72DF9CCA-6237-4F70-BD66-D327BD4661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1664CD9B-539A-B90D-6B8B-013CC87BCF7C}"/>
              </a:ext>
            </a:extLst>
          </p:cNvPr>
          <p:cNvSpPr>
            <a:spLocks noGrp="1" noChangeArrowheads="1"/>
          </p:cNvSpPr>
          <p:nvPr>
            <p:ph type="sldNum" sz="quarter" idx="12"/>
          </p:nvPr>
        </p:nvSpPr>
        <p:spPr>
          <a:ln/>
        </p:spPr>
        <p:txBody>
          <a:bodyPr/>
          <a:lstStyle>
            <a:lvl1pPr>
              <a:defRPr/>
            </a:lvl1pPr>
          </a:lstStyle>
          <a:p>
            <a:fld id="{C1158D33-AB0E-4C7C-84B1-21A0AD9F932B}" type="slidenum">
              <a:rPr lang="en-US" altLang="zh-CN"/>
              <a:pPr/>
              <a:t>‹#›</a:t>
            </a:fld>
            <a:endParaRPr lang="en-US" altLang="zh-CN"/>
          </a:p>
        </p:txBody>
      </p:sp>
    </p:spTree>
    <p:extLst>
      <p:ext uri="{BB962C8B-B14F-4D97-AF65-F5344CB8AC3E}">
        <p14:creationId xmlns:p14="http://schemas.microsoft.com/office/powerpoint/2010/main" val="1758427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A7E476C5-F87C-F5A0-1F47-C855F4992C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7A88E356-14D4-1DA8-7070-B639C77E9B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8816DD36-5F85-0E80-46F4-5D54576A2B41}"/>
              </a:ext>
            </a:extLst>
          </p:cNvPr>
          <p:cNvSpPr>
            <a:spLocks noGrp="1" noChangeArrowheads="1"/>
          </p:cNvSpPr>
          <p:nvPr>
            <p:ph type="sldNum" sz="quarter" idx="12"/>
          </p:nvPr>
        </p:nvSpPr>
        <p:spPr>
          <a:ln/>
        </p:spPr>
        <p:txBody>
          <a:bodyPr/>
          <a:lstStyle>
            <a:lvl1pPr>
              <a:defRPr/>
            </a:lvl1pPr>
          </a:lstStyle>
          <a:p>
            <a:fld id="{214CB5EE-EB1E-44B6-BA1F-13AB5C3FEF52}" type="slidenum">
              <a:rPr lang="en-US" altLang="zh-CN"/>
              <a:pPr/>
              <a:t>‹#›</a:t>
            </a:fld>
            <a:endParaRPr lang="en-US" altLang="zh-CN"/>
          </a:p>
        </p:txBody>
      </p:sp>
    </p:spTree>
    <p:extLst>
      <p:ext uri="{BB962C8B-B14F-4D97-AF65-F5344CB8AC3E}">
        <p14:creationId xmlns:p14="http://schemas.microsoft.com/office/powerpoint/2010/main" val="411438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a:extLst>
              <a:ext uri="{FF2B5EF4-FFF2-40B4-BE49-F238E27FC236}">
                <a16:creationId xmlns:a16="http://schemas.microsoft.com/office/drawing/2014/main" id="{4D46A832-9C3A-0F44-2668-70974D582A71}"/>
              </a:ext>
            </a:extLst>
          </p:cNvPr>
          <p:cNvSpPr>
            <a:spLocks noChangeArrowheads="1"/>
          </p:cNvSpPr>
          <p:nvPr/>
        </p:nvSpPr>
        <p:spPr bwMode="gray">
          <a:xfrm>
            <a:off x="539750" y="765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027" name="Rectangle 9">
            <a:extLst>
              <a:ext uri="{FF2B5EF4-FFF2-40B4-BE49-F238E27FC236}">
                <a16:creationId xmlns:a16="http://schemas.microsoft.com/office/drawing/2014/main" id="{DDA7EF39-983F-8B63-216A-AC7F11DA6DFE}"/>
              </a:ext>
            </a:extLst>
          </p:cNvPr>
          <p:cNvSpPr>
            <a:spLocks noGrp="1" noChangeArrowheads="1"/>
          </p:cNvSpPr>
          <p:nvPr>
            <p:ph type="title"/>
          </p:nvPr>
        </p:nvSpPr>
        <p:spPr bwMode="auto">
          <a:xfrm>
            <a:off x="1116013" y="333375"/>
            <a:ext cx="7793037"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10">
            <a:extLst>
              <a:ext uri="{FF2B5EF4-FFF2-40B4-BE49-F238E27FC236}">
                <a16:creationId xmlns:a16="http://schemas.microsoft.com/office/drawing/2014/main" id="{DE4C3A25-6E47-0064-A583-D5F7B0D2CCB4}"/>
              </a:ext>
            </a:extLst>
          </p:cNvPr>
          <p:cNvSpPr>
            <a:spLocks noGrp="1" noChangeArrowheads="1"/>
          </p:cNvSpPr>
          <p:nvPr>
            <p:ph type="body" idx="1"/>
          </p:nvPr>
        </p:nvSpPr>
        <p:spPr bwMode="auto">
          <a:xfrm>
            <a:off x="179388" y="836613"/>
            <a:ext cx="8775700"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7" name="Rectangle 11">
            <a:extLst>
              <a:ext uri="{FF2B5EF4-FFF2-40B4-BE49-F238E27FC236}">
                <a16:creationId xmlns:a16="http://schemas.microsoft.com/office/drawing/2014/main" id="{4F2A0268-E3C2-F97E-13E3-0C4E07D4C886}"/>
              </a:ext>
            </a:extLst>
          </p:cNvPr>
          <p:cNvSpPr>
            <a:spLocks noGrp="1" noChangeArrowheads="1"/>
          </p:cNvSpPr>
          <p:nvPr>
            <p:ph type="dt" sz="half" idx="2"/>
          </p:nvPr>
        </p:nvSpPr>
        <p:spPr bwMode="auto">
          <a:xfrm>
            <a:off x="1162050" y="6381750"/>
            <a:ext cx="19050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vl1pPr>
          </a:lstStyle>
          <a:p>
            <a:pPr>
              <a:defRPr/>
            </a:pPr>
            <a:endParaRPr lang="en-US" altLang="zh-CN"/>
          </a:p>
        </p:txBody>
      </p:sp>
      <p:sp>
        <p:nvSpPr>
          <p:cNvPr id="4108" name="Rectangle 12">
            <a:extLst>
              <a:ext uri="{FF2B5EF4-FFF2-40B4-BE49-F238E27FC236}">
                <a16:creationId xmlns:a16="http://schemas.microsoft.com/office/drawing/2014/main" id="{9C979AF8-37FA-8AF4-2EBD-8A95C2D4F117}"/>
              </a:ext>
            </a:extLst>
          </p:cNvPr>
          <p:cNvSpPr>
            <a:spLocks noGrp="1" noChangeArrowheads="1"/>
          </p:cNvSpPr>
          <p:nvPr>
            <p:ph type="ftr" sz="quarter" idx="3"/>
          </p:nvPr>
        </p:nvSpPr>
        <p:spPr bwMode="auto">
          <a:xfrm>
            <a:off x="3657600" y="6308725"/>
            <a:ext cx="2895600"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vl1pPr>
          </a:lstStyle>
          <a:p>
            <a:pPr>
              <a:defRPr/>
            </a:pPr>
            <a:endParaRPr lang="en-US" altLang="zh-CN"/>
          </a:p>
        </p:txBody>
      </p:sp>
      <p:sp>
        <p:nvSpPr>
          <p:cNvPr id="4109" name="Rectangle 13">
            <a:extLst>
              <a:ext uri="{FF2B5EF4-FFF2-40B4-BE49-F238E27FC236}">
                <a16:creationId xmlns:a16="http://schemas.microsoft.com/office/drawing/2014/main" id="{D15B3E31-92A9-FC29-A517-0E47FDC78DCC}"/>
              </a:ext>
            </a:extLst>
          </p:cNvPr>
          <p:cNvSpPr>
            <a:spLocks noGrp="1" noChangeArrowheads="1"/>
          </p:cNvSpPr>
          <p:nvPr>
            <p:ph type="sldNum" sz="quarter" idx="4"/>
          </p:nvPr>
        </p:nvSpPr>
        <p:spPr bwMode="auto">
          <a:xfrm>
            <a:off x="7042150" y="6308725"/>
            <a:ext cx="1905000"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DB2856AC-A269-4FF8-ABD2-3A92A6644DC5}"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886"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Tahoma" pitchFamily="34" charset="0"/>
          <a:ea typeface="宋体" pitchFamily="2" charset="-122"/>
        </a:defRPr>
      </a:lvl2pPr>
      <a:lvl3pPr algn="l" rtl="0" eaLnBrk="0" fontAlgn="base" hangingPunct="0">
        <a:spcBef>
          <a:spcPct val="0"/>
        </a:spcBef>
        <a:spcAft>
          <a:spcPct val="0"/>
        </a:spcAft>
        <a:defRPr sz="3600" b="1">
          <a:solidFill>
            <a:schemeClr val="tx2"/>
          </a:solidFill>
          <a:latin typeface="Tahoma" pitchFamily="34" charset="0"/>
          <a:ea typeface="宋体" pitchFamily="2" charset="-122"/>
        </a:defRPr>
      </a:lvl3pPr>
      <a:lvl4pPr algn="l" rtl="0" eaLnBrk="0" fontAlgn="base" hangingPunct="0">
        <a:spcBef>
          <a:spcPct val="0"/>
        </a:spcBef>
        <a:spcAft>
          <a:spcPct val="0"/>
        </a:spcAft>
        <a:defRPr sz="3600" b="1">
          <a:solidFill>
            <a:schemeClr val="tx2"/>
          </a:solidFill>
          <a:latin typeface="Tahoma" pitchFamily="34" charset="0"/>
          <a:ea typeface="宋体" pitchFamily="2" charset="-122"/>
        </a:defRPr>
      </a:lvl4pPr>
      <a:lvl5pPr algn="l" rtl="0" eaLnBrk="0" fontAlgn="base" hangingPunct="0">
        <a:spcBef>
          <a:spcPct val="0"/>
        </a:spcBef>
        <a:spcAft>
          <a:spcPct val="0"/>
        </a:spcAft>
        <a:defRPr sz="3600" b="1">
          <a:solidFill>
            <a:schemeClr val="tx2"/>
          </a:solidFill>
          <a:latin typeface="Tahoma" pitchFamily="34" charset="0"/>
          <a:ea typeface="宋体" pitchFamily="2" charset="-122"/>
        </a:defRPr>
      </a:lvl5pPr>
      <a:lvl6pPr marL="457200" algn="l" rtl="0" fontAlgn="base">
        <a:spcBef>
          <a:spcPct val="0"/>
        </a:spcBef>
        <a:spcAft>
          <a:spcPct val="0"/>
        </a:spcAft>
        <a:defRPr sz="3600" b="1">
          <a:solidFill>
            <a:schemeClr val="tx2"/>
          </a:solidFill>
          <a:latin typeface="Tahoma" pitchFamily="34" charset="0"/>
          <a:ea typeface="宋体" pitchFamily="2" charset="-122"/>
        </a:defRPr>
      </a:lvl6pPr>
      <a:lvl7pPr marL="914400" algn="l" rtl="0" fontAlgn="base">
        <a:spcBef>
          <a:spcPct val="0"/>
        </a:spcBef>
        <a:spcAft>
          <a:spcPct val="0"/>
        </a:spcAft>
        <a:defRPr sz="3600" b="1">
          <a:solidFill>
            <a:schemeClr val="tx2"/>
          </a:solidFill>
          <a:latin typeface="Tahoma" pitchFamily="34" charset="0"/>
          <a:ea typeface="宋体" pitchFamily="2" charset="-122"/>
        </a:defRPr>
      </a:lvl7pPr>
      <a:lvl8pPr marL="1371600" algn="l" rtl="0" fontAlgn="base">
        <a:spcBef>
          <a:spcPct val="0"/>
        </a:spcBef>
        <a:spcAft>
          <a:spcPct val="0"/>
        </a:spcAft>
        <a:defRPr sz="3600" b="1">
          <a:solidFill>
            <a:schemeClr val="tx2"/>
          </a:solidFill>
          <a:latin typeface="Tahoma" pitchFamily="34" charset="0"/>
          <a:ea typeface="宋体" pitchFamily="2" charset="-122"/>
        </a:defRPr>
      </a:lvl8pPr>
      <a:lvl9pPr marL="1828800" algn="l" rtl="0" fontAlgn="base">
        <a:spcBef>
          <a:spcPct val="0"/>
        </a:spcBef>
        <a:spcAft>
          <a:spcPct val="0"/>
        </a:spcAft>
        <a:defRPr sz="3600" b="1">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15.png"/><Relationship Id="rId7" Type="http://schemas.openxmlformats.org/officeDocument/2006/relationships/oleObject" Target="../embeddings/oleObject14.bin"/><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oleObject" Target="../embeddings/oleObject13.bin"/><Relationship Id="rId5" Type="http://schemas.openxmlformats.org/officeDocument/2006/relationships/image" Target="../media/image16.wmf"/><Relationship Id="rId4"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5.bin"/><Relationship Id="rId1"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9.wmf"/><Relationship Id="rId7" Type="http://schemas.openxmlformats.org/officeDocument/2006/relationships/oleObject" Target="../embeddings/oleObject19.bin"/><Relationship Id="rId12" Type="http://schemas.openxmlformats.org/officeDocument/2006/relationships/image" Target="../media/image22.wmf"/><Relationship Id="rId2" Type="http://schemas.openxmlformats.org/officeDocument/2006/relationships/oleObject" Target="../embeddings/oleObject17.bin"/><Relationship Id="rId1" Type="http://schemas.openxmlformats.org/officeDocument/2006/relationships/slideLayout" Target="../slideLayouts/slideLayout2.xml"/><Relationship Id="rId6" Type="http://schemas.openxmlformats.org/officeDocument/2006/relationships/image" Target="../media/image17.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21.wmf"/><Relationship Id="rId4" Type="http://schemas.openxmlformats.org/officeDocument/2006/relationships/image" Target="../media/image20.png"/><Relationship Id="rId9"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28.wmf"/><Relationship Id="rId7" Type="http://schemas.openxmlformats.org/officeDocument/2006/relationships/image" Target="../media/image30.wmf"/><Relationship Id="rId2"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24.bin"/><Relationship Id="rId11" Type="http://schemas.openxmlformats.org/officeDocument/2006/relationships/image" Target="../media/image31.wmf"/><Relationship Id="rId5" Type="http://schemas.openxmlformats.org/officeDocument/2006/relationships/image" Target="../media/image29.wmf"/><Relationship Id="rId10" Type="http://schemas.openxmlformats.org/officeDocument/2006/relationships/oleObject" Target="../embeddings/oleObject27.bin"/><Relationship Id="rId4" Type="http://schemas.openxmlformats.org/officeDocument/2006/relationships/oleObject" Target="../embeddings/oleObject23.bin"/><Relationship Id="rId9" Type="http://schemas.openxmlformats.org/officeDocument/2006/relationships/oleObject" Target="../embeddings/oleObject26.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30.wmf"/><Relationship Id="rId3" Type="http://schemas.openxmlformats.org/officeDocument/2006/relationships/image" Target="../media/image32.emf"/><Relationship Id="rId7" Type="http://schemas.openxmlformats.org/officeDocument/2006/relationships/image" Target="../media/image28.wmf"/><Relationship Id="rId12" Type="http://schemas.openxmlformats.org/officeDocument/2006/relationships/oleObject" Target="../embeddings/oleObject33.bin"/><Relationship Id="rId2" Type="http://schemas.openxmlformats.org/officeDocument/2006/relationships/oleObject" Target="../embeddings/oleObject28.bin"/><Relationship Id="rId1" Type="http://schemas.openxmlformats.org/officeDocument/2006/relationships/slideLayout" Target="../slideLayouts/slideLayout2.xml"/><Relationship Id="rId6" Type="http://schemas.openxmlformats.org/officeDocument/2006/relationships/oleObject" Target="../embeddings/oleObject30.bin"/><Relationship Id="rId11" Type="http://schemas.openxmlformats.org/officeDocument/2006/relationships/image" Target="../media/image29.wmf"/><Relationship Id="rId5" Type="http://schemas.openxmlformats.org/officeDocument/2006/relationships/image" Target="../media/image33.e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31.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34.bin"/><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w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wmf"/><Relationship Id="rId4" Type="http://schemas.openxmlformats.org/officeDocument/2006/relationships/image" Target="../media/image2.wmf"/><Relationship Id="rId9"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6.bin"/><Relationship Id="rId1" Type="http://schemas.openxmlformats.org/officeDocument/2006/relationships/slideLayout" Target="../slideLayouts/slideLayout12.xml"/><Relationship Id="rId5" Type="http://schemas.openxmlformats.org/officeDocument/2006/relationships/image" Target="../media/image8.wmf"/><Relationship Id="rId4"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9.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11.bin"/></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3C7EEE4-5DFF-56CB-19B2-58CDDD42B25A}"/>
              </a:ext>
            </a:extLst>
          </p:cNvPr>
          <p:cNvSpPr>
            <a:spLocks noGrp="1" noChangeArrowheads="1"/>
          </p:cNvSpPr>
          <p:nvPr>
            <p:ph type="ctrTitle"/>
          </p:nvPr>
        </p:nvSpPr>
        <p:spPr>
          <a:xfrm>
            <a:off x="539750" y="836613"/>
            <a:ext cx="7772400" cy="792162"/>
          </a:xfrm>
        </p:spPr>
        <p:txBody>
          <a:bodyPr/>
          <a:lstStyle/>
          <a:p>
            <a:pPr algn="ctr" eaLnBrk="1" hangingPunct="1"/>
            <a:r>
              <a:rPr lang="zh-CN" altLang="en-US" sz="4000"/>
              <a:t>第</a:t>
            </a:r>
            <a:r>
              <a:rPr lang="en-US" altLang="zh-CN" sz="4000"/>
              <a:t>4</a:t>
            </a:r>
            <a:r>
              <a:rPr lang="zh-CN" altLang="en-US" sz="4000"/>
              <a:t>章 </a:t>
            </a:r>
            <a:r>
              <a:rPr lang="zh-CN" altLang="en-US"/>
              <a:t>组合逻辑基础 </a:t>
            </a:r>
          </a:p>
        </p:txBody>
      </p:sp>
      <p:sp>
        <p:nvSpPr>
          <p:cNvPr id="4099" name="Rectangle 3">
            <a:extLst>
              <a:ext uri="{FF2B5EF4-FFF2-40B4-BE49-F238E27FC236}">
                <a16:creationId xmlns:a16="http://schemas.microsoft.com/office/drawing/2014/main" id="{8F44C23A-D228-948F-A06A-3EF81C1F367E}"/>
              </a:ext>
            </a:extLst>
          </p:cNvPr>
          <p:cNvSpPr>
            <a:spLocks noGrp="1" noChangeArrowheads="1"/>
          </p:cNvSpPr>
          <p:nvPr>
            <p:ph type="subTitle" idx="1"/>
          </p:nvPr>
        </p:nvSpPr>
        <p:spPr>
          <a:xfrm>
            <a:off x="1323975" y="2133600"/>
            <a:ext cx="7389813" cy="3600450"/>
          </a:xfrm>
        </p:spPr>
        <p:txBody>
          <a:bodyPr/>
          <a:lstStyle/>
          <a:p>
            <a:pPr algn="l" eaLnBrk="1" hangingPunct="1"/>
            <a:r>
              <a:rPr lang="en-US" altLang="zh-CN" sz="2800">
                <a:solidFill>
                  <a:srgbClr val="0000CC"/>
                </a:solidFill>
              </a:rPr>
              <a:t>4.1	</a:t>
            </a:r>
            <a:r>
              <a:rPr lang="zh-CN" altLang="en-US" sz="2800">
                <a:solidFill>
                  <a:srgbClr val="0000CC"/>
                </a:solidFill>
              </a:rPr>
              <a:t>概述 </a:t>
            </a:r>
          </a:p>
          <a:p>
            <a:pPr algn="l" eaLnBrk="1" hangingPunct="1"/>
            <a:r>
              <a:rPr lang="en-US" altLang="zh-CN" sz="2800">
                <a:solidFill>
                  <a:srgbClr val="0000CC"/>
                </a:solidFill>
              </a:rPr>
              <a:t>4.2	</a:t>
            </a:r>
            <a:r>
              <a:rPr lang="zh-CN" altLang="en-US" sz="2800">
                <a:solidFill>
                  <a:srgbClr val="0000CC"/>
                </a:solidFill>
              </a:rPr>
              <a:t>组合逻辑电路的分析 </a:t>
            </a:r>
          </a:p>
          <a:p>
            <a:pPr algn="l" eaLnBrk="1" hangingPunct="1"/>
            <a:r>
              <a:rPr lang="en-US" altLang="zh-CN" sz="2800">
                <a:solidFill>
                  <a:srgbClr val="0000CC"/>
                </a:solidFill>
              </a:rPr>
              <a:t>4.3	</a:t>
            </a:r>
            <a:r>
              <a:rPr lang="zh-CN" altLang="en-US" sz="2800">
                <a:solidFill>
                  <a:srgbClr val="0000CC"/>
                </a:solidFill>
              </a:rPr>
              <a:t>组合逻辑电路的设计 </a:t>
            </a:r>
          </a:p>
          <a:p>
            <a:pPr algn="l" eaLnBrk="1" hangingPunct="1"/>
            <a:r>
              <a:rPr lang="en-US" altLang="zh-CN" sz="2800">
                <a:solidFill>
                  <a:srgbClr val="0000CC"/>
                </a:solidFill>
              </a:rPr>
              <a:t>4.4	</a:t>
            </a:r>
            <a:r>
              <a:rPr lang="zh-CN" altLang="en-US" sz="2800">
                <a:solidFill>
                  <a:srgbClr val="0000CC"/>
                </a:solidFill>
              </a:rPr>
              <a:t>组合逻辑电路中的竞争</a:t>
            </a:r>
            <a:r>
              <a:rPr lang="en-US" altLang="zh-CN" sz="2800">
                <a:solidFill>
                  <a:srgbClr val="0000CC"/>
                </a:solidFill>
              </a:rPr>
              <a:t>-</a:t>
            </a:r>
            <a:r>
              <a:rPr lang="zh-CN" altLang="en-US" sz="2800">
                <a:solidFill>
                  <a:srgbClr val="0000CC"/>
                </a:solidFill>
              </a:rPr>
              <a:t>冒险 </a:t>
            </a:r>
          </a:p>
          <a:p>
            <a:pPr algn="l" eaLnBrk="1" hangingPunct="1"/>
            <a:r>
              <a:rPr lang="en-US" altLang="zh-CN" sz="2800">
                <a:solidFill>
                  <a:srgbClr val="0000CC"/>
                </a:solidFill>
              </a:rPr>
              <a:t>4.5  </a:t>
            </a:r>
            <a:r>
              <a:rPr lang="zh-CN" altLang="en-US" sz="2800">
                <a:solidFill>
                  <a:srgbClr val="0000CC"/>
                </a:solidFill>
              </a:rPr>
              <a:t>组合逻辑电路的</a:t>
            </a:r>
            <a:r>
              <a:rPr lang="en-US" altLang="zh-CN" sz="2800">
                <a:solidFill>
                  <a:srgbClr val="0000CC"/>
                </a:solidFill>
              </a:rPr>
              <a:t>Verilog HDL</a:t>
            </a:r>
            <a:r>
              <a:rPr lang="zh-CN" altLang="en-US" sz="2800">
                <a:solidFill>
                  <a:srgbClr val="0000CC"/>
                </a:solidFill>
              </a:rPr>
              <a:t>编程入门</a:t>
            </a:r>
          </a:p>
          <a:p>
            <a:pPr algn="l" eaLnBrk="1" hangingPunct="1"/>
            <a:r>
              <a:rPr lang="zh-CN" altLang="en-US" sz="2800">
                <a:solidFill>
                  <a:srgbClr val="0000CC"/>
                </a:solidFill>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7825E99-DED3-F875-1B1A-80A749640E84}"/>
              </a:ext>
            </a:extLst>
          </p:cNvPr>
          <p:cNvSpPr>
            <a:spLocks noGrp="1" noChangeArrowheads="1"/>
          </p:cNvSpPr>
          <p:nvPr>
            <p:ph type="title"/>
          </p:nvPr>
        </p:nvSpPr>
        <p:spPr/>
        <p:txBody>
          <a:bodyPr/>
          <a:lstStyle/>
          <a:p>
            <a:pPr eaLnBrk="1" hangingPunct="1"/>
            <a:r>
              <a:rPr lang="en-US" altLang="zh-CN" sz="3200"/>
              <a:t>Proteus ISIS</a:t>
            </a:r>
            <a:r>
              <a:rPr lang="zh-CN" altLang="en-US" sz="3200"/>
              <a:t>环境下进行仿真</a:t>
            </a:r>
          </a:p>
        </p:txBody>
      </p:sp>
      <p:sp>
        <p:nvSpPr>
          <p:cNvPr id="13315" name="Rectangle 3">
            <a:extLst>
              <a:ext uri="{FF2B5EF4-FFF2-40B4-BE49-F238E27FC236}">
                <a16:creationId xmlns:a16="http://schemas.microsoft.com/office/drawing/2014/main" id="{B7571E39-9886-3AE9-C09A-C3284BB75E1D}"/>
              </a:ext>
            </a:extLst>
          </p:cNvPr>
          <p:cNvSpPr>
            <a:spLocks noGrp="1" noChangeArrowheads="1"/>
          </p:cNvSpPr>
          <p:nvPr>
            <p:ph type="body" idx="1"/>
          </p:nvPr>
        </p:nvSpPr>
        <p:spPr>
          <a:xfrm>
            <a:off x="179388" y="938213"/>
            <a:ext cx="8775700" cy="5370512"/>
          </a:xfrm>
        </p:spPr>
        <p:txBody>
          <a:bodyPr/>
          <a:lstStyle/>
          <a:p>
            <a:pPr eaLnBrk="1" hangingPunct="1">
              <a:lnSpc>
                <a:spcPct val="150000"/>
              </a:lnSpc>
            </a:pPr>
            <a:r>
              <a:rPr lang="zh-CN" altLang="en-US" sz="2400"/>
              <a:t>在做组合逻辑电路的分析过程中，还有一个简便的方法就是在</a:t>
            </a:r>
            <a:r>
              <a:rPr lang="en-US" altLang="zh-CN" sz="2400"/>
              <a:t>Proteus ISIS</a:t>
            </a:r>
            <a:r>
              <a:rPr lang="zh-CN" altLang="en-US" sz="2400"/>
              <a:t>环境下进行仿真。</a:t>
            </a:r>
            <a:endParaRPr lang="en-US" altLang="zh-CN" sz="2400"/>
          </a:p>
          <a:p>
            <a:pPr eaLnBrk="1" hangingPunct="1">
              <a:lnSpc>
                <a:spcPct val="150000"/>
              </a:lnSpc>
            </a:pPr>
            <a:r>
              <a:rPr lang="zh-CN" altLang="en-US" sz="2400"/>
              <a:t>绘制已知的逻辑电路图，给电路的每一个输入端配置一个</a:t>
            </a:r>
            <a:r>
              <a:rPr lang="en-US" altLang="zh-CN" sz="2400"/>
              <a:t>LOGICSTATE</a:t>
            </a:r>
            <a:r>
              <a:rPr lang="zh-CN" altLang="en-US" sz="2400"/>
              <a:t>，在每个输出配置一个</a:t>
            </a:r>
            <a:r>
              <a:rPr lang="en-US" altLang="zh-CN" sz="2400"/>
              <a:t>LOGICPROBE</a:t>
            </a:r>
            <a:r>
              <a:rPr lang="zh-CN" altLang="en-US" sz="2400"/>
              <a:t>，通过仿真，设置不同的</a:t>
            </a:r>
            <a:r>
              <a:rPr lang="en-US" altLang="zh-CN" sz="2400"/>
              <a:t>LOGICSTATE</a:t>
            </a:r>
            <a:r>
              <a:rPr lang="zh-CN" altLang="en-US" sz="2400"/>
              <a:t>的值，观察每一个</a:t>
            </a:r>
            <a:r>
              <a:rPr lang="en-US" altLang="zh-CN" sz="2400"/>
              <a:t>LOGICPROBE</a:t>
            </a:r>
            <a:r>
              <a:rPr lang="zh-CN" altLang="en-US" sz="2400"/>
              <a:t>的值，即可直接列出真值表。</a:t>
            </a:r>
            <a:endParaRPr lang="en-US" altLang="zh-CN" sz="2400"/>
          </a:p>
          <a:p>
            <a:pPr eaLnBrk="1" hangingPunct="1">
              <a:lnSpc>
                <a:spcPct val="150000"/>
              </a:lnSpc>
            </a:pPr>
            <a:r>
              <a:rPr lang="zh-CN" altLang="en-US" sz="2400"/>
              <a:t>当然也可借助仿真来验证对组合逻辑电路的分析是否正确。读者可结合例</a:t>
            </a:r>
            <a:r>
              <a:rPr lang="en-US" altLang="zh-CN" sz="2400"/>
              <a:t>4.1</a:t>
            </a:r>
            <a:r>
              <a:rPr lang="zh-CN" altLang="en-US" sz="2400"/>
              <a:t>和例</a:t>
            </a:r>
            <a:r>
              <a:rPr lang="en-US" altLang="zh-CN" sz="2400"/>
              <a:t>4.2</a:t>
            </a:r>
            <a:r>
              <a:rPr lang="zh-CN" altLang="en-US" sz="2400"/>
              <a:t>进行验证。</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3">
            <a:extLst>
              <a:ext uri="{FF2B5EF4-FFF2-40B4-BE49-F238E27FC236}">
                <a16:creationId xmlns:a16="http://schemas.microsoft.com/office/drawing/2014/main" id="{B30988D5-6C5C-55AB-DC5D-CCA4D7F6C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1249363"/>
            <a:ext cx="8086725"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19" name="Picture 2">
            <a:extLst>
              <a:ext uri="{FF2B5EF4-FFF2-40B4-BE49-F238E27FC236}">
                <a16:creationId xmlns:a16="http://schemas.microsoft.com/office/drawing/2014/main" id="{E455E0C0-161B-BFBC-5E12-FB78BEE6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8" y="447675"/>
            <a:ext cx="827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B0CB6FDF-4594-59CD-E223-641B4B953568}"/>
              </a:ext>
            </a:extLst>
          </p:cNvPr>
          <p:cNvSpPr>
            <a:spLocks noGrp="1" noChangeArrowheads="1"/>
          </p:cNvSpPr>
          <p:nvPr>
            <p:ph type="title"/>
          </p:nvPr>
        </p:nvSpPr>
        <p:spPr/>
        <p:txBody>
          <a:bodyPr/>
          <a:lstStyle/>
          <a:p>
            <a:pPr eaLnBrk="1" hangingPunct="1"/>
            <a:r>
              <a:rPr lang="zh-CN" altLang="en-US" sz="3200"/>
              <a:t>本章小结</a:t>
            </a:r>
          </a:p>
        </p:txBody>
      </p:sp>
      <p:sp>
        <p:nvSpPr>
          <p:cNvPr id="112643" name="Rectangle 3">
            <a:extLst>
              <a:ext uri="{FF2B5EF4-FFF2-40B4-BE49-F238E27FC236}">
                <a16:creationId xmlns:a16="http://schemas.microsoft.com/office/drawing/2014/main" id="{1A46CF1E-F649-8F5F-EF0B-E8D09E8C5F0C}"/>
              </a:ext>
            </a:extLst>
          </p:cNvPr>
          <p:cNvSpPr>
            <a:spLocks noGrp="1" noChangeArrowheads="1"/>
          </p:cNvSpPr>
          <p:nvPr>
            <p:ph type="body" idx="1"/>
          </p:nvPr>
        </p:nvSpPr>
        <p:spPr>
          <a:xfrm>
            <a:off x="179388" y="923925"/>
            <a:ext cx="8775700" cy="5675313"/>
          </a:xfrm>
        </p:spPr>
        <p:txBody>
          <a:bodyPr/>
          <a:lstStyle/>
          <a:p>
            <a:pPr eaLnBrk="1" hangingPunct="1">
              <a:lnSpc>
                <a:spcPct val="120000"/>
              </a:lnSpc>
            </a:pPr>
            <a:r>
              <a:rPr lang="zh-CN" altLang="en-US" sz="2400"/>
              <a:t>组合逻辑电路的特点是，电路任一时刻的输出状态只决定于该时刻各输入状态的组合，而与电路的原状态无关。组合逻辑电路就是由门电路组合而成，电路中没有记忆单元，没有反馈通路。</a:t>
            </a:r>
          </a:p>
          <a:p>
            <a:pPr eaLnBrk="1" hangingPunct="1">
              <a:lnSpc>
                <a:spcPct val="120000"/>
              </a:lnSpc>
            </a:pPr>
            <a:r>
              <a:rPr lang="zh-CN" altLang="en-US" sz="2400"/>
              <a:t>组合逻辑电路的分析步骤为：写出各输出端的逻辑表达式→化简和变换逻辑表达式→列出真值表→确定功能。</a:t>
            </a:r>
          </a:p>
          <a:p>
            <a:pPr eaLnBrk="1" hangingPunct="1">
              <a:lnSpc>
                <a:spcPct val="120000"/>
              </a:lnSpc>
            </a:pPr>
            <a:r>
              <a:rPr lang="zh-CN" altLang="en-US" sz="2400"/>
              <a:t>组合逻辑电路的设计步骤为：根据设计要求列出真值表→写出逻辑表达式</a:t>
            </a:r>
            <a:r>
              <a:rPr lang="en-US" altLang="zh-CN" sz="2400"/>
              <a:t>(</a:t>
            </a:r>
            <a:r>
              <a:rPr lang="zh-CN" altLang="en-US" sz="2400"/>
              <a:t>或填写卡诺图</a:t>
            </a:r>
            <a:r>
              <a:rPr lang="en-US" altLang="zh-CN" sz="2400"/>
              <a:t>) →</a:t>
            </a:r>
            <a:r>
              <a:rPr lang="zh-CN" altLang="en-US" sz="2400"/>
              <a:t>逻辑化简和变换→画出逻辑电路图。</a:t>
            </a:r>
          </a:p>
          <a:p>
            <a:pPr eaLnBrk="1" hangingPunct="1">
              <a:lnSpc>
                <a:spcPct val="120000"/>
              </a:lnSpc>
            </a:pPr>
            <a:r>
              <a:rPr lang="zh-CN" altLang="en-US" sz="2400"/>
              <a:t>现代数字逻辑系统的设计已大量引入可编程逻辑器件，常用的可编程逻辑器件有</a:t>
            </a:r>
            <a:r>
              <a:rPr lang="en-US" altLang="zh-CN" sz="2400"/>
              <a:t>CPLD</a:t>
            </a:r>
            <a:r>
              <a:rPr lang="zh-CN" altLang="en-US" sz="2400"/>
              <a:t>和</a:t>
            </a:r>
            <a:r>
              <a:rPr lang="en-US" altLang="zh-CN" sz="2400"/>
              <a:t>FPGA</a:t>
            </a:r>
            <a:r>
              <a:rPr lang="zh-CN" altLang="en-US" sz="2400"/>
              <a:t>，编程语言主要用</a:t>
            </a:r>
            <a:r>
              <a:rPr lang="en-US" altLang="zh-CN" sz="2400"/>
              <a:t>Verilog HDL</a:t>
            </a:r>
            <a:r>
              <a:rPr lang="zh-CN" altLang="en-US" sz="2400"/>
              <a:t>和</a:t>
            </a:r>
            <a:r>
              <a:rPr lang="en-US" altLang="zh-CN" sz="2400"/>
              <a:t>VHDL</a:t>
            </a:r>
            <a:r>
              <a:rPr lang="zh-CN" altLang="en-US" sz="240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6EE7D7C1-12FB-B2EF-FB80-94BD876760F6}"/>
              </a:ext>
            </a:extLst>
          </p:cNvPr>
          <p:cNvSpPr>
            <a:spLocks noGrp="1" noChangeArrowheads="1"/>
          </p:cNvSpPr>
          <p:nvPr>
            <p:ph type="title"/>
          </p:nvPr>
        </p:nvSpPr>
        <p:spPr/>
        <p:txBody>
          <a:bodyPr/>
          <a:lstStyle/>
          <a:p>
            <a:pPr eaLnBrk="1" hangingPunct="1"/>
            <a:r>
              <a:rPr lang="en-US" altLang="zh-CN" sz="3200"/>
              <a:t>4.3	</a:t>
            </a:r>
            <a:r>
              <a:rPr lang="zh-CN" altLang="en-US" sz="3200"/>
              <a:t>组合逻辑电路的设计</a:t>
            </a:r>
          </a:p>
        </p:txBody>
      </p:sp>
      <p:sp>
        <p:nvSpPr>
          <p:cNvPr id="14339" name="Rectangle 3">
            <a:extLst>
              <a:ext uri="{FF2B5EF4-FFF2-40B4-BE49-F238E27FC236}">
                <a16:creationId xmlns:a16="http://schemas.microsoft.com/office/drawing/2014/main" id="{054E6E1B-7E9A-4718-2D9F-3B64F65F9CE9}"/>
              </a:ext>
            </a:extLst>
          </p:cNvPr>
          <p:cNvSpPr>
            <a:spLocks noGrp="1" noChangeArrowheads="1"/>
          </p:cNvSpPr>
          <p:nvPr>
            <p:ph type="body" idx="1"/>
          </p:nvPr>
        </p:nvSpPr>
        <p:spPr/>
        <p:txBody>
          <a:bodyPr/>
          <a:lstStyle/>
          <a:p>
            <a:pPr eaLnBrk="1" hangingPunct="1">
              <a:lnSpc>
                <a:spcPct val="125000"/>
              </a:lnSpc>
            </a:pPr>
            <a:r>
              <a:rPr lang="zh-CN" altLang="en-US" sz="2800"/>
              <a:t>组合电路的设计就是按给定的逻辑问题，运用相应的逻辑设计方法和逻辑器件，设计出符合要求的逻辑电路。</a:t>
            </a:r>
          </a:p>
          <a:p>
            <a:pPr eaLnBrk="1" hangingPunct="1">
              <a:lnSpc>
                <a:spcPct val="125000"/>
              </a:lnSpc>
            </a:pPr>
            <a:r>
              <a:rPr lang="zh-CN" altLang="en-US" sz="2800"/>
              <a:t>组合逻辑电路的设计非常灵活，方法也多种多样，同一问题，不同的设计者设计，结果不一定相同，即使是同一设计者设计，采用的设计方法和逻辑器件不同，设计结果也不相同，但不怎样，但最终得到的逻辑功能一定是相同的。</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46B9FA4-1AC1-4C7F-00E2-F4CBB0F28B2F}"/>
              </a:ext>
            </a:extLst>
          </p:cNvPr>
          <p:cNvSpPr>
            <a:spLocks noGrp="1" noChangeArrowheads="1"/>
          </p:cNvSpPr>
          <p:nvPr>
            <p:ph type="title"/>
          </p:nvPr>
        </p:nvSpPr>
        <p:spPr/>
        <p:txBody>
          <a:bodyPr/>
          <a:lstStyle/>
          <a:p>
            <a:pPr eaLnBrk="1" hangingPunct="1"/>
            <a:r>
              <a:rPr lang="zh-CN" altLang="en-US" sz="2800"/>
              <a:t>组合逻辑电路的设计通常可按以下步骤进行：</a:t>
            </a:r>
          </a:p>
        </p:txBody>
      </p:sp>
      <p:sp>
        <p:nvSpPr>
          <p:cNvPr id="14339" name="Rectangle 4">
            <a:extLst>
              <a:ext uri="{FF2B5EF4-FFF2-40B4-BE49-F238E27FC236}">
                <a16:creationId xmlns:a16="http://schemas.microsoft.com/office/drawing/2014/main" id="{82EA90CB-D42C-FC2F-76FB-7114BE566A83}"/>
              </a:ext>
            </a:extLst>
          </p:cNvPr>
          <p:cNvSpPr>
            <a:spLocks noChangeArrowheads="1"/>
          </p:cNvSpPr>
          <p:nvPr/>
        </p:nvSpPr>
        <p:spPr bwMode="auto">
          <a:xfrm>
            <a:off x="0" y="935038"/>
            <a:ext cx="8763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079500" indent="-62706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lvl="2" eaLnBrk="1" hangingPunct="1">
              <a:lnSpc>
                <a:spcPct val="120000"/>
              </a:lnSpc>
              <a:spcBef>
                <a:spcPct val="0"/>
              </a:spcBef>
              <a:buClrTx/>
              <a:buSzTx/>
              <a:buFont typeface="Tahoma" panose="020B0604030504040204" pitchFamily="34" charset="0"/>
              <a:buAutoNum type="arabicPeriod"/>
            </a:pPr>
            <a:r>
              <a:rPr lang="zh-CN" altLang="en-US"/>
              <a:t>根据需求信息，分析事件的因果关系，</a:t>
            </a:r>
            <a:r>
              <a:rPr lang="zh-CN" altLang="en-US">
                <a:solidFill>
                  <a:srgbClr val="0000CC"/>
                </a:solidFill>
              </a:rPr>
              <a:t>确定输入变量和输出变量</a:t>
            </a:r>
            <a:r>
              <a:rPr lang="zh-CN" altLang="en-US"/>
              <a:t>。把事件的起因定为输入变量，把事件的结果定为输出变量。</a:t>
            </a:r>
          </a:p>
          <a:p>
            <a:pPr lvl="2" eaLnBrk="1" hangingPunct="1">
              <a:lnSpc>
                <a:spcPct val="120000"/>
              </a:lnSpc>
              <a:spcBef>
                <a:spcPct val="0"/>
              </a:spcBef>
              <a:buClrTx/>
              <a:buSzTx/>
              <a:buFont typeface="Tahoma" panose="020B0604030504040204" pitchFamily="34" charset="0"/>
              <a:buAutoNum type="arabicPeriod"/>
            </a:pPr>
            <a:r>
              <a:rPr lang="zh-CN" altLang="en-US">
                <a:solidFill>
                  <a:srgbClr val="0000CC"/>
                </a:solidFill>
              </a:rPr>
              <a:t>定义逻辑状态的含义</a:t>
            </a:r>
            <a:r>
              <a:rPr lang="zh-CN" altLang="en-US"/>
              <a:t>，并对逻辑变量赋值，也就是用二值逻辑的</a:t>
            </a:r>
            <a:r>
              <a:rPr lang="en-US" altLang="zh-CN"/>
              <a:t>0</a:t>
            </a:r>
            <a:r>
              <a:rPr lang="zh-CN" altLang="en-US"/>
              <a:t>和</a:t>
            </a:r>
            <a:r>
              <a:rPr lang="en-US" altLang="zh-CN"/>
              <a:t>1</a:t>
            </a:r>
            <a:r>
              <a:rPr lang="zh-CN" altLang="en-US"/>
              <a:t>分别代表输入变量的不同状态，对所有可能的输入组合，确定其输出状态值，并根据输出变量对不同输入组合的响应</a:t>
            </a:r>
            <a:r>
              <a:rPr lang="zh-CN" altLang="en-US">
                <a:solidFill>
                  <a:srgbClr val="0000CC"/>
                </a:solidFill>
              </a:rPr>
              <a:t>列出真值表</a:t>
            </a:r>
            <a:r>
              <a:rPr lang="zh-CN" altLang="en-US"/>
              <a:t>。</a:t>
            </a:r>
          </a:p>
          <a:p>
            <a:pPr lvl="2" eaLnBrk="1" hangingPunct="1">
              <a:lnSpc>
                <a:spcPct val="120000"/>
              </a:lnSpc>
              <a:spcBef>
                <a:spcPct val="0"/>
              </a:spcBef>
              <a:buClrTx/>
              <a:buSzTx/>
              <a:buFont typeface="Tahoma" panose="020B0604030504040204" pitchFamily="34" charset="0"/>
              <a:buAutoNum type="arabicPeriod"/>
            </a:pPr>
            <a:r>
              <a:rPr lang="zh-CN" altLang="en-US"/>
              <a:t>由真值表写出相应的</a:t>
            </a:r>
            <a:r>
              <a:rPr lang="zh-CN" altLang="en-US">
                <a:solidFill>
                  <a:srgbClr val="0000CC"/>
                </a:solidFill>
              </a:rPr>
              <a:t>逻辑函数表达式</a:t>
            </a:r>
            <a:r>
              <a:rPr lang="zh-CN" altLang="en-US"/>
              <a:t>，并对写出的逻辑函数表达式进行</a:t>
            </a:r>
            <a:r>
              <a:rPr lang="zh-CN" altLang="en-US">
                <a:solidFill>
                  <a:srgbClr val="0000CC"/>
                </a:solidFill>
              </a:rPr>
              <a:t>化简或变换</a:t>
            </a:r>
            <a:r>
              <a:rPr lang="zh-CN" altLang="en-US"/>
              <a:t>，使之对应的逻辑电路符合所用的设计器件或达到设计结果最简的目的。</a:t>
            </a:r>
          </a:p>
          <a:p>
            <a:pPr lvl="2" eaLnBrk="1" hangingPunct="1">
              <a:lnSpc>
                <a:spcPct val="120000"/>
              </a:lnSpc>
              <a:spcBef>
                <a:spcPct val="0"/>
              </a:spcBef>
              <a:buClrTx/>
              <a:buSzTx/>
              <a:buFont typeface="Tahoma" panose="020B0604030504040204" pitchFamily="34" charset="0"/>
              <a:buAutoNum type="arabicPeriod"/>
            </a:pPr>
            <a:r>
              <a:rPr lang="zh-CN" altLang="en-US"/>
              <a:t>根据化简或变换后的逻辑表达式</a:t>
            </a:r>
            <a:r>
              <a:rPr lang="zh-CN" altLang="en-US">
                <a:solidFill>
                  <a:srgbClr val="0000CC"/>
                </a:solidFill>
              </a:rPr>
              <a:t>绘制逻辑电路图</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arn(inVertical)">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barn(inVertical)">
                                      <p:cBhvr>
                                        <p:cTn id="12" dur="5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barn(inVertical)">
                                      <p:cBhvr>
                                        <p:cTn id="17" dur="500"/>
                                        <p:tgtEl>
                                          <p:spTgt spid="143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barn(inVertical)">
                                      <p:cBhvr>
                                        <p:cTn id="22"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EDA324F-5E39-A0DE-9AEE-41E6823E13DB}"/>
              </a:ext>
            </a:extLst>
          </p:cNvPr>
          <p:cNvSpPr>
            <a:spLocks noGrp="1" noChangeArrowheads="1"/>
          </p:cNvSpPr>
          <p:nvPr>
            <p:ph type="title"/>
          </p:nvPr>
        </p:nvSpPr>
        <p:spPr>
          <a:xfrm>
            <a:off x="528638" y="279400"/>
            <a:ext cx="7793037" cy="477838"/>
          </a:xfrm>
        </p:spPr>
        <p:txBody>
          <a:bodyPr/>
          <a:lstStyle/>
          <a:p>
            <a:pPr eaLnBrk="1" hangingPunct="1"/>
            <a:r>
              <a:rPr lang="en-US" altLang="zh-CN" sz="2800"/>
              <a:t>【</a:t>
            </a:r>
            <a:r>
              <a:rPr lang="zh-CN" altLang="en-US" sz="2800"/>
              <a:t>例</a:t>
            </a:r>
            <a:r>
              <a:rPr lang="en-US" altLang="zh-CN" sz="2800"/>
              <a:t>4.3】</a:t>
            </a:r>
            <a:r>
              <a:rPr lang="zh-CN" altLang="en-US" sz="2800"/>
              <a:t>设计一个三变量输入的一致判定电路。</a:t>
            </a:r>
          </a:p>
        </p:txBody>
      </p:sp>
      <p:graphicFrame>
        <p:nvGraphicFramePr>
          <p:cNvPr id="353306" name="Group 26">
            <a:extLst>
              <a:ext uri="{FF2B5EF4-FFF2-40B4-BE49-F238E27FC236}">
                <a16:creationId xmlns:a16="http://schemas.microsoft.com/office/drawing/2014/main" id="{777E1E5C-658F-E4CD-89A7-D8BED85620E1}"/>
              </a:ext>
            </a:extLst>
          </p:cNvPr>
          <p:cNvGraphicFramePr>
            <a:graphicFrameLocks noGrp="1"/>
          </p:cNvGraphicFramePr>
          <p:nvPr>
            <p:ph sz="half" idx="2"/>
          </p:nvPr>
        </p:nvGraphicFramePr>
        <p:xfrm>
          <a:off x="828675" y="2794000"/>
          <a:ext cx="1758950" cy="3368675"/>
        </p:xfrm>
        <a:graphic>
          <a:graphicData uri="http://schemas.openxmlformats.org/drawingml/2006/table">
            <a:tbl>
              <a:tblPr/>
              <a:tblGrid>
                <a:gridCol w="415925">
                  <a:extLst>
                    <a:ext uri="{9D8B030D-6E8A-4147-A177-3AD203B41FA5}">
                      <a16:colId xmlns:a16="http://schemas.microsoft.com/office/drawing/2014/main" val="20000"/>
                    </a:ext>
                  </a:extLst>
                </a:gridCol>
                <a:gridCol w="420687">
                  <a:extLst>
                    <a:ext uri="{9D8B030D-6E8A-4147-A177-3AD203B41FA5}">
                      <a16:colId xmlns:a16="http://schemas.microsoft.com/office/drawing/2014/main" val="20001"/>
                    </a:ext>
                  </a:extLst>
                </a:gridCol>
                <a:gridCol w="425450">
                  <a:extLst>
                    <a:ext uri="{9D8B030D-6E8A-4147-A177-3AD203B41FA5}">
                      <a16:colId xmlns:a16="http://schemas.microsoft.com/office/drawing/2014/main" val="20002"/>
                    </a:ext>
                  </a:extLst>
                </a:gridCol>
                <a:gridCol w="496888">
                  <a:extLst>
                    <a:ext uri="{9D8B030D-6E8A-4147-A177-3AD203B41FA5}">
                      <a16:colId xmlns:a16="http://schemas.microsoft.com/office/drawing/2014/main" val="20003"/>
                    </a:ext>
                  </a:extLst>
                </a:gridCol>
              </a:tblGrid>
              <a:tr h="469918">
                <a:tc gridSpan="4">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真值表</a:t>
                      </a: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3207">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0" lang="en-US" altLang="zh-CN" sz="1800" b="1"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B</a:t>
                      </a:r>
                      <a:endParaRPr kumimoji="0" lang="en-US" altLang="zh-CN" sz="1800" b="1"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a:t>
                      </a:r>
                      <a:endParaRPr kumimoji="0" lang="en-US" altLang="zh-CN" sz="1800" b="1"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endParaRPr kumimoji="0" lang="en-US" altLang="zh-CN" sz="1800" b="1"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5550">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dirty="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dirty="0">
                        <a:ln>
                          <a:noFill/>
                        </a:ln>
                        <a:solidFill>
                          <a:schemeClr val="tx1"/>
                        </a:solidFill>
                        <a:effectLst/>
                        <a:latin typeface="Arial" pitchFamily="34" charset="0"/>
                        <a:ea typeface="宋体" pitchFamily="2" charset="-122"/>
                      </a:endParaRPr>
                    </a:p>
                  </a:txBody>
                  <a:tcPr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6407" name="Rectangle 28">
            <a:extLst>
              <a:ext uri="{FF2B5EF4-FFF2-40B4-BE49-F238E27FC236}">
                <a16:creationId xmlns:a16="http://schemas.microsoft.com/office/drawing/2014/main" id="{88D7A500-120D-804F-F770-41B334B21C0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pic>
        <p:nvPicPr>
          <p:cNvPr id="30" name="Picture 6">
            <a:extLst>
              <a:ext uri="{FF2B5EF4-FFF2-40B4-BE49-F238E27FC236}">
                <a16:creationId xmlns:a16="http://schemas.microsoft.com/office/drawing/2014/main" id="{6E1D5698-29F0-4D63-66CA-97058D2CF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338" y="1304925"/>
            <a:ext cx="4281487"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5">
            <a:extLst>
              <a:ext uri="{FF2B5EF4-FFF2-40B4-BE49-F238E27FC236}">
                <a16:creationId xmlns:a16="http://schemas.microsoft.com/office/drawing/2014/main" id="{48E937EB-9395-4DA9-2224-A14C3B1D9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3908425"/>
            <a:ext cx="38100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17419720-6441-266D-BEC3-ACC0F1094840}"/>
              </a:ext>
            </a:extLst>
          </p:cNvPr>
          <p:cNvSpPr>
            <a:spLocks noChangeArrowheads="1"/>
          </p:cNvSpPr>
          <p:nvPr/>
        </p:nvSpPr>
        <p:spPr bwMode="auto">
          <a:xfrm>
            <a:off x="4164013" y="3282950"/>
            <a:ext cx="4759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tabLst>
                <a:tab pos="733425" algn="l"/>
              </a:tabLst>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tabLst>
                <a:tab pos="733425" algn="l"/>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733425" algn="l"/>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AutoNum type="alphaLcParenBoth"/>
            </a:pPr>
            <a:r>
              <a:rPr lang="zh-CN" altLang="en-US" sz="1800"/>
              <a:t>根据表达式</a:t>
            </a:r>
            <a:r>
              <a:rPr lang="en-US" altLang="zh-CN" sz="1800"/>
              <a:t>                            </a:t>
            </a:r>
            <a:r>
              <a:rPr lang="zh-CN" altLang="en-US" sz="1800"/>
              <a:t>绘制的电路</a:t>
            </a:r>
          </a:p>
        </p:txBody>
      </p:sp>
      <p:sp>
        <p:nvSpPr>
          <p:cNvPr id="34" name="矩形 33">
            <a:extLst>
              <a:ext uri="{FF2B5EF4-FFF2-40B4-BE49-F238E27FC236}">
                <a16:creationId xmlns:a16="http://schemas.microsoft.com/office/drawing/2014/main" id="{AA9D28B2-1C89-AB6E-20B5-EBB9B543AC59}"/>
              </a:ext>
            </a:extLst>
          </p:cNvPr>
          <p:cNvSpPr>
            <a:spLocks noChangeArrowheads="1"/>
          </p:cNvSpPr>
          <p:nvPr/>
        </p:nvSpPr>
        <p:spPr bwMode="auto">
          <a:xfrm>
            <a:off x="4516438" y="5956300"/>
            <a:ext cx="3381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tabLst>
                <a:tab pos="733425" algn="l"/>
              </a:tabLst>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tabLst>
                <a:tab pos="733425" algn="l"/>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733425" algn="l"/>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733425" algn="l"/>
              </a:tabLst>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800"/>
              <a:t>(b)</a:t>
            </a:r>
            <a:r>
              <a:rPr lang="zh-CN" altLang="en-US" sz="1800"/>
              <a:t>根据式</a:t>
            </a:r>
            <a:r>
              <a:rPr lang="en-US" altLang="zh-CN" sz="1800"/>
              <a:t>4.2</a:t>
            </a:r>
            <a:r>
              <a:rPr lang="zh-CN" altLang="en-US" sz="1800"/>
              <a:t>求反绘制的电路</a:t>
            </a:r>
          </a:p>
        </p:txBody>
      </p:sp>
      <p:graphicFrame>
        <p:nvGraphicFramePr>
          <p:cNvPr id="4" name="对象 3">
            <a:extLst>
              <a:ext uri="{FF2B5EF4-FFF2-40B4-BE49-F238E27FC236}">
                <a16:creationId xmlns:a16="http://schemas.microsoft.com/office/drawing/2014/main" id="{F744F3FF-A594-E548-7F55-C14AABC2E0DB}"/>
              </a:ext>
            </a:extLst>
          </p:cNvPr>
          <p:cNvGraphicFramePr>
            <a:graphicFrameLocks noChangeAspect="1"/>
          </p:cNvGraphicFramePr>
          <p:nvPr/>
        </p:nvGraphicFramePr>
        <p:xfrm>
          <a:off x="819150" y="1304925"/>
          <a:ext cx="2490788" cy="485775"/>
        </p:xfrm>
        <a:graphic>
          <a:graphicData uri="http://schemas.openxmlformats.org/presentationml/2006/ole">
            <mc:AlternateContent xmlns:mc="http://schemas.openxmlformats.org/markup-compatibility/2006">
              <mc:Choice xmlns:v="urn:schemas-microsoft-com:vml" Requires="v">
                <p:oleObj name="公式" r:id="rId4" imgW="1091726" imgH="215806" progId="Equation.3">
                  <p:embed/>
                </p:oleObj>
              </mc:Choice>
              <mc:Fallback>
                <p:oleObj name="公式" r:id="rId4" imgW="1091726" imgH="215806" progId="Equation.3">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150" y="1304925"/>
                        <a:ext cx="24907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对象 35">
            <a:extLst>
              <a:ext uri="{FF2B5EF4-FFF2-40B4-BE49-F238E27FC236}">
                <a16:creationId xmlns:a16="http://schemas.microsoft.com/office/drawing/2014/main" id="{36ED869A-FC8C-A368-FC2F-DD9F0111D8E3}"/>
              </a:ext>
            </a:extLst>
          </p:cNvPr>
          <p:cNvGraphicFramePr>
            <a:graphicFrameLocks noChangeAspect="1"/>
          </p:cNvGraphicFramePr>
          <p:nvPr/>
        </p:nvGraphicFramePr>
        <p:xfrm>
          <a:off x="5875338" y="3282950"/>
          <a:ext cx="1682750" cy="328613"/>
        </p:xfrm>
        <a:graphic>
          <a:graphicData uri="http://schemas.openxmlformats.org/presentationml/2006/ole">
            <mc:AlternateContent xmlns:mc="http://schemas.openxmlformats.org/markup-compatibility/2006">
              <mc:Choice xmlns:v="urn:schemas-microsoft-com:vml" Requires="v">
                <p:oleObj name="公式" r:id="rId6" imgW="1091726" imgH="215806" progId="Equation.3">
                  <p:embed/>
                </p:oleObj>
              </mc:Choice>
              <mc:Fallback>
                <p:oleObj name="公式" r:id="rId6" imgW="1091726" imgH="215806" progId="Equation.3">
                  <p:embed/>
                  <p:pic>
                    <p:nvPicPr>
                      <p:cNvPr id="0" name="对象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5338" y="3282950"/>
                        <a:ext cx="16827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a:extLst>
              <a:ext uri="{FF2B5EF4-FFF2-40B4-BE49-F238E27FC236}">
                <a16:creationId xmlns:a16="http://schemas.microsoft.com/office/drawing/2014/main" id="{43CB72EE-4F96-8CDA-80F6-61710789A5DD}"/>
              </a:ext>
            </a:extLst>
          </p:cNvPr>
          <p:cNvGraphicFramePr>
            <a:graphicFrameLocks noChangeAspect="1"/>
          </p:cNvGraphicFramePr>
          <p:nvPr/>
        </p:nvGraphicFramePr>
        <p:xfrm>
          <a:off x="1435100" y="6302375"/>
          <a:ext cx="7443788" cy="428625"/>
        </p:xfrm>
        <a:graphic>
          <a:graphicData uri="http://schemas.openxmlformats.org/presentationml/2006/ole">
            <mc:AlternateContent xmlns:mc="http://schemas.openxmlformats.org/markup-compatibility/2006">
              <mc:Choice xmlns:v="urn:schemas-microsoft-com:vml" Requires="v">
                <p:oleObj name="公式" r:id="rId7" imgW="4178300" imgH="241300" progId="Equation.3">
                  <p:embed/>
                </p:oleObj>
              </mc:Choice>
              <mc:Fallback>
                <p:oleObj name="公式" r:id="rId7" imgW="4178300" imgH="241300" progId="Equation.3">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5100" y="6302375"/>
                        <a:ext cx="74437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53306"/>
                                        </p:tgtEl>
                                        <p:attrNameLst>
                                          <p:attrName>style.visibility</p:attrName>
                                        </p:attrNameLst>
                                      </p:cBhvr>
                                      <p:to>
                                        <p:strVal val="visible"/>
                                      </p:to>
                                    </p:set>
                                    <p:animEffect transition="in" filter="barn(inVertical)">
                                      <p:cBhvr>
                                        <p:cTn id="12" dur="500"/>
                                        <p:tgtEl>
                                          <p:spTgt spid="353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inVertical)">
                                      <p:cBhvr>
                                        <p:cTn id="17" dur="500"/>
                                        <p:tgtEl>
                                          <p:spTgt spid="30"/>
                                        </p:tgtEl>
                                      </p:cBhvr>
                                    </p:animEffect>
                                  </p:childTnLst>
                                </p:cTn>
                              </p:par>
                              <p:par>
                                <p:cTn id="18" presetID="16" presetClass="entr" presetSubtype="21"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arn(inVertical)">
                                      <p:cBhvr>
                                        <p:cTn id="28" dur="500"/>
                                        <p:tgtEl>
                                          <p:spTgt spid="3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inVertical)">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78F6875-25F7-65B2-09DA-0BE99770CC9D}"/>
              </a:ext>
            </a:extLst>
          </p:cNvPr>
          <p:cNvSpPr>
            <a:spLocks noGrp="1" noChangeArrowheads="1"/>
          </p:cNvSpPr>
          <p:nvPr>
            <p:ph type="title"/>
          </p:nvPr>
        </p:nvSpPr>
        <p:spPr>
          <a:xfrm>
            <a:off x="595313" y="333375"/>
            <a:ext cx="8313737" cy="477838"/>
          </a:xfrm>
        </p:spPr>
        <p:txBody>
          <a:bodyPr/>
          <a:lstStyle/>
          <a:p>
            <a:pPr eaLnBrk="1" hangingPunct="1"/>
            <a:r>
              <a:rPr lang="en-US" altLang="zh-CN" sz="2400"/>
              <a:t>【</a:t>
            </a:r>
            <a:r>
              <a:rPr lang="zh-CN" altLang="en-US" sz="2400"/>
              <a:t>例</a:t>
            </a:r>
            <a:r>
              <a:rPr lang="en-US" altLang="zh-CN" sz="2400"/>
              <a:t>4.4】</a:t>
            </a:r>
            <a:r>
              <a:rPr lang="zh-CN" altLang="en-US" sz="2400"/>
              <a:t>设计一个实现全加器运算功能的组合逻辑电路。</a:t>
            </a:r>
          </a:p>
        </p:txBody>
      </p:sp>
      <p:sp>
        <p:nvSpPr>
          <p:cNvPr id="358403" name="Rectangle 3">
            <a:extLst>
              <a:ext uri="{FF2B5EF4-FFF2-40B4-BE49-F238E27FC236}">
                <a16:creationId xmlns:a16="http://schemas.microsoft.com/office/drawing/2014/main" id="{3C6C3481-0379-F79C-9DA1-0C75C00D48C4}"/>
              </a:ext>
            </a:extLst>
          </p:cNvPr>
          <p:cNvSpPr>
            <a:spLocks noGrp="1" noChangeArrowheads="1"/>
          </p:cNvSpPr>
          <p:nvPr>
            <p:ph type="body" idx="1"/>
          </p:nvPr>
        </p:nvSpPr>
        <p:spPr>
          <a:xfrm>
            <a:off x="474663" y="836613"/>
            <a:ext cx="6146800" cy="3470275"/>
          </a:xfrm>
        </p:spPr>
        <p:txBody>
          <a:bodyPr/>
          <a:lstStyle/>
          <a:p>
            <a:pPr marL="0" indent="0" eaLnBrk="1" hangingPunct="1">
              <a:lnSpc>
                <a:spcPct val="120000"/>
              </a:lnSpc>
              <a:buFont typeface="Wingdings" panose="05000000000000000000" pitchFamily="2" charset="2"/>
              <a:buNone/>
            </a:pPr>
            <a:r>
              <a:rPr lang="en-US" altLang="zh-CN" sz="2000"/>
              <a:t>(1) </a:t>
            </a:r>
            <a:r>
              <a:rPr lang="zh-CN" altLang="en-US" sz="2000"/>
              <a:t>需求分析。</a:t>
            </a:r>
          </a:p>
          <a:p>
            <a:pPr marL="0" indent="0" eaLnBrk="1" hangingPunct="1">
              <a:lnSpc>
                <a:spcPct val="120000"/>
              </a:lnSpc>
              <a:buFont typeface="Wingdings" panose="05000000000000000000" pitchFamily="2" charset="2"/>
              <a:buNone/>
            </a:pPr>
            <a:r>
              <a:rPr lang="en-US" altLang="zh-CN" sz="2000"/>
              <a:t>(2) </a:t>
            </a:r>
            <a:r>
              <a:rPr lang="zh-CN" altLang="en-US" sz="2000"/>
              <a:t>确定变量。</a:t>
            </a:r>
            <a:endParaRPr lang="en-US" altLang="zh-CN" sz="2000"/>
          </a:p>
          <a:p>
            <a:pPr lvl="1" eaLnBrk="1" hangingPunct="1">
              <a:lnSpc>
                <a:spcPct val="120000"/>
              </a:lnSpc>
              <a:buClr>
                <a:schemeClr val="tx2"/>
              </a:buClr>
            </a:pPr>
            <a:r>
              <a:rPr lang="zh-CN" altLang="en-US" sz="2000"/>
              <a:t>三个输入变量：</a:t>
            </a:r>
            <a:endParaRPr lang="en-US" altLang="zh-CN" sz="2000"/>
          </a:p>
          <a:p>
            <a:pPr lvl="2" eaLnBrk="1" hangingPunct="1">
              <a:lnSpc>
                <a:spcPct val="120000"/>
              </a:lnSpc>
              <a:buClr>
                <a:schemeClr val="tx2"/>
              </a:buClr>
            </a:pPr>
            <a:r>
              <a:rPr lang="en-US" altLang="zh-CN" sz="2000"/>
              <a:t>A</a:t>
            </a:r>
            <a:r>
              <a:rPr lang="zh-CN" altLang="en-US" sz="2000"/>
              <a:t>、</a:t>
            </a:r>
            <a:r>
              <a:rPr lang="en-US" altLang="zh-CN" sz="2000"/>
              <a:t>B</a:t>
            </a:r>
            <a:r>
              <a:rPr lang="zh-CN" altLang="en-US" sz="2000"/>
              <a:t>表示参加本位相加的两个二进制数；</a:t>
            </a:r>
            <a:endParaRPr lang="en-US" altLang="zh-CN" sz="2000"/>
          </a:p>
          <a:p>
            <a:pPr lvl="2" eaLnBrk="1" hangingPunct="1">
              <a:lnSpc>
                <a:spcPct val="120000"/>
              </a:lnSpc>
              <a:buClr>
                <a:schemeClr val="tx2"/>
              </a:buClr>
            </a:pPr>
            <a:r>
              <a:rPr lang="en-US" altLang="zh-CN" sz="2000"/>
              <a:t>C</a:t>
            </a:r>
            <a:r>
              <a:rPr lang="zh-CN" altLang="en-US" sz="2000"/>
              <a:t>表示低位向本位的进位</a:t>
            </a:r>
            <a:endParaRPr lang="en-US" altLang="zh-CN" sz="2000"/>
          </a:p>
          <a:p>
            <a:pPr lvl="1" eaLnBrk="1" hangingPunct="1">
              <a:lnSpc>
                <a:spcPct val="120000"/>
              </a:lnSpc>
              <a:buClr>
                <a:schemeClr val="tx2"/>
              </a:buClr>
            </a:pPr>
            <a:r>
              <a:rPr lang="zh-CN" altLang="en-US" sz="2000"/>
              <a:t>两个输出变量：</a:t>
            </a:r>
            <a:endParaRPr lang="en-US" altLang="zh-CN" sz="2000"/>
          </a:p>
          <a:p>
            <a:pPr lvl="2" eaLnBrk="1" hangingPunct="1">
              <a:lnSpc>
                <a:spcPct val="120000"/>
              </a:lnSpc>
              <a:buClr>
                <a:schemeClr val="tx2"/>
              </a:buClr>
            </a:pPr>
            <a:r>
              <a:rPr lang="zh-CN" altLang="en-US" sz="2000"/>
              <a:t>本位和用</a:t>
            </a:r>
            <a:r>
              <a:rPr lang="en-US" altLang="zh-CN" sz="2000"/>
              <a:t>F2</a:t>
            </a:r>
            <a:r>
              <a:rPr lang="zh-CN" altLang="en-US" sz="2000"/>
              <a:t>表示；</a:t>
            </a:r>
            <a:endParaRPr lang="en-US" altLang="zh-CN" sz="2000"/>
          </a:p>
          <a:p>
            <a:pPr lvl="2" eaLnBrk="1" hangingPunct="1">
              <a:lnSpc>
                <a:spcPct val="120000"/>
              </a:lnSpc>
              <a:buClr>
                <a:schemeClr val="tx2"/>
              </a:buClr>
            </a:pPr>
            <a:r>
              <a:rPr lang="zh-CN" altLang="en-US" sz="2000"/>
              <a:t>输出向高位的进位用</a:t>
            </a:r>
            <a:r>
              <a:rPr lang="en-US" altLang="zh-CN" sz="2000"/>
              <a:t>F1</a:t>
            </a:r>
            <a:r>
              <a:rPr lang="zh-CN" altLang="en-US" sz="2000"/>
              <a:t>表示</a:t>
            </a:r>
          </a:p>
          <a:p>
            <a:pPr marL="0" indent="0" eaLnBrk="1" hangingPunct="1">
              <a:lnSpc>
                <a:spcPct val="120000"/>
              </a:lnSpc>
              <a:buFont typeface="Wingdings" panose="05000000000000000000" pitchFamily="2" charset="2"/>
              <a:buNone/>
            </a:pPr>
            <a:r>
              <a:rPr lang="en-US" altLang="zh-CN" sz="2000"/>
              <a:t>(3) </a:t>
            </a:r>
            <a:r>
              <a:rPr lang="zh-CN" altLang="en-US" sz="2000"/>
              <a:t>真值表。</a:t>
            </a:r>
            <a:endParaRPr lang="en-US" altLang="zh-CN" sz="2000"/>
          </a:p>
        </p:txBody>
      </p:sp>
      <p:sp>
        <p:nvSpPr>
          <p:cNvPr id="17412" name="Rectangle 5">
            <a:extLst>
              <a:ext uri="{FF2B5EF4-FFF2-40B4-BE49-F238E27FC236}">
                <a16:creationId xmlns:a16="http://schemas.microsoft.com/office/drawing/2014/main" id="{699924F3-120F-5B6A-CB1C-87E853F43B3B}"/>
              </a:ext>
            </a:extLst>
          </p:cNvPr>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358404" name="Object 4">
            <a:extLst>
              <a:ext uri="{FF2B5EF4-FFF2-40B4-BE49-F238E27FC236}">
                <a16:creationId xmlns:a16="http://schemas.microsoft.com/office/drawing/2014/main" id="{BCE182C7-9880-127B-6A70-C8D36357FEC1}"/>
              </a:ext>
            </a:extLst>
          </p:cNvPr>
          <p:cNvGraphicFramePr>
            <a:graphicFrameLocks noChangeAspect="1"/>
          </p:cNvGraphicFramePr>
          <p:nvPr/>
        </p:nvGraphicFramePr>
        <p:xfrm>
          <a:off x="1006475" y="5214938"/>
          <a:ext cx="3967163" cy="466725"/>
        </p:xfrm>
        <a:graphic>
          <a:graphicData uri="http://schemas.openxmlformats.org/presentationml/2006/ole">
            <mc:AlternateContent xmlns:mc="http://schemas.openxmlformats.org/markup-compatibility/2006">
              <mc:Choice xmlns:v="urn:schemas-microsoft-com:vml" Requires="v">
                <p:oleObj name="公式" r:id="rId2" imgW="2044700" imgH="241300" progId="Equation.3">
                  <p:embed/>
                </p:oleObj>
              </mc:Choice>
              <mc:Fallback>
                <p:oleObj name="公式" r:id="rId2" imgW="2044700" imgH="2413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5214938"/>
                        <a:ext cx="39671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4" name="Rectangle 7">
            <a:extLst>
              <a:ext uri="{FF2B5EF4-FFF2-40B4-BE49-F238E27FC236}">
                <a16:creationId xmlns:a16="http://schemas.microsoft.com/office/drawing/2014/main" id="{C10C9369-0CA9-7817-6424-67BDD6D409CF}"/>
              </a:ext>
            </a:extLst>
          </p:cNvPr>
          <p:cNvSpPr>
            <a:spLocks noChangeArrowheads="1"/>
          </p:cNvSpPr>
          <p:nvPr/>
        </p:nvSpPr>
        <p:spPr bwMode="auto">
          <a:xfrm>
            <a:off x="0" y="3324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358406" name="Object 6">
            <a:extLst>
              <a:ext uri="{FF2B5EF4-FFF2-40B4-BE49-F238E27FC236}">
                <a16:creationId xmlns:a16="http://schemas.microsoft.com/office/drawing/2014/main" id="{0FE00045-B6E7-7907-DAAE-5F307AADA892}"/>
              </a:ext>
            </a:extLst>
          </p:cNvPr>
          <p:cNvGraphicFramePr>
            <a:graphicFrameLocks noChangeAspect="1"/>
          </p:cNvGraphicFramePr>
          <p:nvPr/>
        </p:nvGraphicFramePr>
        <p:xfrm>
          <a:off x="1001713" y="5661025"/>
          <a:ext cx="3935412" cy="463550"/>
        </p:xfrm>
        <a:graphic>
          <a:graphicData uri="http://schemas.openxmlformats.org/presentationml/2006/ole">
            <mc:AlternateContent xmlns:mc="http://schemas.openxmlformats.org/markup-compatibility/2006">
              <mc:Choice xmlns:v="urn:schemas-microsoft-com:vml" Requires="v">
                <p:oleObj name="公式" r:id="rId4" imgW="2057400" imgH="241300" progId="Equation.3">
                  <p:embed/>
                </p:oleObj>
              </mc:Choice>
              <mc:Fallback>
                <p:oleObj name="公式" r:id="rId4" imgW="2057400" imgH="241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713" y="5661025"/>
                        <a:ext cx="39354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08" name="Rectangle 8">
            <a:extLst>
              <a:ext uri="{FF2B5EF4-FFF2-40B4-BE49-F238E27FC236}">
                <a16:creationId xmlns:a16="http://schemas.microsoft.com/office/drawing/2014/main" id="{7C9C1385-FD41-7588-2B8B-FCF804E1FD48}"/>
              </a:ext>
            </a:extLst>
          </p:cNvPr>
          <p:cNvSpPr>
            <a:spLocks noChangeArrowheads="1"/>
          </p:cNvSpPr>
          <p:nvPr/>
        </p:nvSpPr>
        <p:spPr bwMode="auto">
          <a:xfrm>
            <a:off x="6354763" y="5237163"/>
            <a:ext cx="10509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a:t>
            </a:r>
            <a:r>
              <a:rPr lang="zh-CN" altLang="de-DE" sz="1800"/>
              <a:t>式</a:t>
            </a:r>
            <a:r>
              <a:rPr lang="en-US" altLang="zh-CN" sz="1800"/>
              <a:t>4.7) </a:t>
            </a:r>
          </a:p>
        </p:txBody>
      </p:sp>
      <p:sp>
        <p:nvSpPr>
          <p:cNvPr id="358409" name="Rectangle 9">
            <a:extLst>
              <a:ext uri="{FF2B5EF4-FFF2-40B4-BE49-F238E27FC236}">
                <a16:creationId xmlns:a16="http://schemas.microsoft.com/office/drawing/2014/main" id="{F6BD413A-FD54-ECC7-8B51-83CDA0926A80}"/>
              </a:ext>
            </a:extLst>
          </p:cNvPr>
          <p:cNvSpPr>
            <a:spLocks noChangeArrowheads="1"/>
          </p:cNvSpPr>
          <p:nvPr/>
        </p:nvSpPr>
        <p:spPr bwMode="auto">
          <a:xfrm>
            <a:off x="6367463" y="5684838"/>
            <a:ext cx="10509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a:t>
            </a:r>
            <a:r>
              <a:rPr lang="zh-CN" altLang="de-DE" sz="1800"/>
              <a:t>式</a:t>
            </a:r>
            <a:r>
              <a:rPr lang="en-US" altLang="zh-CN" sz="1800"/>
              <a:t>4.8) </a:t>
            </a:r>
          </a:p>
        </p:txBody>
      </p:sp>
      <p:sp>
        <p:nvSpPr>
          <p:cNvPr id="2" name="矩形 1">
            <a:extLst>
              <a:ext uri="{FF2B5EF4-FFF2-40B4-BE49-F238E27FC236}">
                <a16:creationId xmlns:a16="http://schemas.microsoft.com/office/drawing/2014/main" id="{EE7EF25D-7920-E6BF-7515-5C741C351D6F}"/>
              </a:ext>
            </a:extLst>
          </p:cNvPr>
          <p:cNvSpPr>
            <a:spLocks noChangeArrowheads="1"/>
          </p:cNvSpPr>
          <p:nvPr/>
        </p:nvSpPr>
        <p:spPr bwMode="auto">
          <a:xfrm>
            <a:off x="457200" y="4706938"/>
            <a:ext cx="2176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(4) </a:t>
            </a:r>
            <a:r>
              <a:rPr lang="zh-CN" altLang="en-US" sz="2000"/>
              <a:t>逻辑表达式。</a:t>
            </a:r>
            <a:endParaRPr lang="en-US" altLang="zh-CN" sz="2000"/>
          </a:p>
        </p:txBody>
      </p:sp>
      <p:graphicFrame>
        <p:nvGraphicFramePr>
          <p:cNvPr id="16416" name="Group 32">
            <a:extLst>
              <a:ext uri="{FF2B5EF4-FFF2-40B4-BE49-F238E27FC236}">
                <a16:creationId xmlns:a16="http://schemas.microsoft.com/office/drawing/2014/main" id="{1E7BA553-41DE-7E74-6445-6722D7FC7C34}"/>
              </a:ext>
            </a:extLst>
          </p:cNvPr>
          <p:cNvGraphicFramePr>
            <a:graphicFrameLocks noGrp="1"/>
          </p:cNvGraphicFramePr>
          <p:nvPr/>
        </p:nvGraphicFramePr>
        <p:xfrm>
          <a:off x="6443663" y="1408113"/>
          <a:ext cx="2628900" cy="3167062"/>
        </p:xfrm>
        <a:graphic>
          <a:graphicData uri="http://schemas.openxmlformats.org/drawingml/2006/table">
            <a:tbl>
              <a:tblPr/>
              <a:tblGrid>
                <a:gridCol w="523875">
                  <a:extLst>
                    <a:ext uri="{9D8B030D-6E8A-4147-A177-3AD203B41FA5}">
                      <a16:colId xmlns:a16="http://schemas.microsoft.com/office/drawing/2014/main" val="20000"/>
                    </a:ext>
                  </a:extLst>
                </a:gridCol>
                <a:gridCol w="530225">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11175">
                  <a:extLst>
                    <a:ext uri="{9D8B030D-6E8A-4147-A177-3AD203B41FA5}">
                      <a16:colId xmlns:a16="http://schemas.microsoft.com/office/drawing/2014/main" val="20003"/>
                    </a:ext>
                  </a:extLst>
                </a:gridCol>
                <a:gridCol w="528638">
                  <a:extLst>
                    <a:ext uri="{9D8B030D-6E8A-4147-A177-3AD203B41FA5}">
                      <a16:colId xmlns:a16="http://schemas.microsoft.com/office/drawing/2014/main" val="20004"/>
                    </a:ext>
                  </a:extLst>
                </a:gridCol>
              </a:tblGrid>
              <a:tr h="5667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r>
                        <a:rPr kumimoji="0" lang="en-US" altLang="zh-CN" sz="20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r>
                        <a:rPr kumimoji="0" lang="en-US" altLang="zh-CN" sz="20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00324">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8403">
                                            <p:txEl>
                                              <p:pRg st="0" end="0"/>
                                            </p:txEl>
                                          </p:spTgt>
                                        </p:tgtEl>
                                        <p:attrNameLst>
                                          <p:attrName>style.visibility</p:attrName>
                                        </p:attrNameLst>
                                      </p:cBhvr>
                                      <p:to>
                                        <p:strVal val="visible"/>
                                      </p:to>
                                    </p:set>
                                    <p:animEffect transition="in" filter="barn(inVertical)">
                                      <p:cBhvr>
                                        <p:cTn id="7" dur="500"/>
                                        <p:tgtEl>
                                          <p:spTgt spid="3584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8403">
                                            <p:txEl>
                                              <p:pRg st="1" end="1"/>
                                            </p:txEl>
                                          </p:spTgt>
                                        </p:tgtEl>
                                        <p:attrNameLst>
                                          <p:attrName>style.visibility</p:attrName>
                                        </p:attrNameLst>
                                      </p:cBhvr>
                                      <p:to>
                                        <p:strVal val="visible"/>
                                      </p:to>
                                    </p:set>
                                    <p:animEffect transition="in" filter="barn(inVertical)">
                                      <p:cBhvr>
                                        <p:cTn id="12" dur="500"/>
                                        <p:tgtEl>
                                          <p:spTgt spid="358403">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animEffect transition="in" filter="barn(inVertical)">
                                      <p:cBhvr>
                                        <p:cTn id="15" dur="500"/>
                                        <p:tgtEl>
                                          <p:spTgt spid="35840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58403">
                                            <p:txEl>
                                              <p:pRg st="3" end="3"/>
                                            </p:txEl>
                                          </p:spTgt>
                                        </p:tgtEl>
                                        <p:attrNameLst>
                                          <p:attrName>style.visibility</p:attrName>
                                        </p:attrNameLst>
                                      </p:cBhvr>
                                      <p:to>
                                        <p:strVal val="visible"/>
                                      </p:to>
                                    </p:set>
                                    <p:animEffect transition="in" filter="barn(inVertical)">
                                      <p:cBhvr>
                                        <p:cTn id="18" dur="500"/>
                                        <p:tgtEl>
                                          <p:spTgt spid="35840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58403">
                                            <p:txEl>
                                              <p:pRg st="4" end="4"/>
                                            </p:txEl>
                                          </p:spTgt>
                                        </p:tgtEl>
                                        <p:attrNameLst>
                                          <p:attrName>style.visibility</p:attrName>
                                        </p:attrNameLst>
                                      </p:cBhvr>
                                      <p:to>
                                        <p:strVal val="visible"/>
                                      </p:to>
                                    </p:set>
                                    <p:animEffect transition="in" filter="barn(inVertical)">
                                      <p:cBhvr>
                                        <p:cTn id="21" dur="500"/>
                                        <p:tgtEl>
                                          <p:spTgt spid="358403">
                                            <p:txEl>
                                              <p:pRg st="4" end="4"/>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58403">
                                            <p:txEl>
                                              <p:pRg st="5" end="5"/>
                                            </p:txEl>
                                          </p:spTgt>
                                        </p:tgtEl>
                                        <p:attrNameLst>
                                          <p:attrName>style.visibility</p:attrName>
                                        </p:attrNameLst>
                                      </p:cBhvr>
                                      <p:to>
                                        <p:strVal val="visible"/>
                                      </p:to>
                                    </p:set>
                                    <p:animEffect transition="in" filter="barn(inVertical)">
                                      <p:cBhvr>
                                        <p:cTn id="24" dur="500"/>
                                        <p:tgtEl>
                                          <p:spTgt spid="358403">
                                            <p:txEl>
                                              <p:pRg st="5" end="5"/>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58403">
                                            <p:txEl>
                                              <p:pRg st="6" end="6"/>
                                            </p:txEl>
                                          </p:spTgt>
                                        </p:tgtEl>
                                        <p:attrNameLst>
                                          <p:attrName>style.visibility</p:attrName>
                                        </p:attrNameLst>
                                      </p:cBhvr>
                                      <p:to>
                                        <p:strVal val="visible"/>
                                      </p:to>
                                    </p:set>
                                    <p:animEffect transition="in" filter="barn(inVertical)">
                                      <p:cBhvr>
                                        <p:cTn id="27" dur="500"/>
                                        <p:tgtEl>
                                          <p:spTgt spid="358403">
                                            <p:txEl>
                                              <p:pRg st="6" end="6"/>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58403">
                                            <p:txEl>
                                              <p:pRg st="7" end="7"/>
                                            </p:txEl>
                                          </p:spTgt>
                                        </p:tgtEl>
                                        <p:attrNameLst>
                                          <p:attrName>style.visibility</p:attrName>
                                        </p:attrNameLst>
                                      </p:cBhvr>
                                      <p:to>
                                        <p:strVal val="visible"/>
                                      </p:to>
                                    </p:set>
                                    <p:animEffect transition="in" filter="barn(inVertical)">
                                      <p:cBhvr>
                                        <p:cTn id="30" dur="500"/>
                                        <p:tgtEl>
                                          <p:spTgt spid="358403">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358403">
                                            <p:txEl>
                                              <p:pRg st="8" end="8"/>
                                            </p:txEl>
                                          </p:spTgt>
                                        </p:tgtEl>
                                        <p:attrNameLst>
                                          <p:attrName>style.visibility</p:attrName>
                                        </p:attrNameLst>
                                      </p:cBhvr>
                                      <p:to>
                                        <p:strVal val="visible"/>
                                      </p:to>
                                    </p:set>
                                    <p:animEffect transition="in" filter="barn(inVertical)">
                                      <p:cBhvr>
                                        <p:cTn id="35" dur="500"/>
                                        <p:tgtEl>
                                          <p:spTgt spid="358403">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nodeType="clickEffect">
                                  <p:stCondLst>
                                    <p:cond delay="0"/>
                                  </p:stCondLst>
                                  <p:childTnLst>
                                    <p:set>
                                      <p:cBhvr>
                                        <p:cTn id="39" dur="1" fill="hold">
                                          <p:stCondLst>
                                            <p:cond delay="0"/>
                                          </p:stCondLst>
                                        </p:cTn>
                                        <p:tgtEl>
                                          <p:spTgt spid="16416"/>
                                        </p:tgtEl>
                                        <p:attrNameLst>
                                          <p:attrName>style.visibility</p:attrName>
                                        </p:attrNameLst>
                                      </p:cBhvr>
                                      <p:to>
                                        <p:strVal val="visible"/>
                                      </p:to>
                                    </p:set>
                                    <p:animEffect transition="in" filter="barn(inVertical)">
                                      <p:cBhvr>
                                        <p:cTn id="40" dur="500"/>
                                        <p:tgtEl>
                                          <p:spTgt spid="1641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barn(inVertical)">
                                      <p:cBhvr>
                                        <p:cTn id="45" dur="500"/>
                                        <p:tgtEl>
                                          <p:spTgt spid="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6" presetClass="entr" presetSubtype="21" fill="hold" nodeType="clickEffect">
                                  <p:stCondLst>
                                    <p:cond delay="0"/>
                                  </p:stCondLst>
                                  <p:childTnLst>
                                    <p:set>
                                      <p:cBhvr>
                                        <p:cTn id="49" dur="1" fill="hold">
                                          <p:stCondLst>
                                            <p:cond delay="0"/>
                                          </p:stCondLst>
                                        </p:cTn>
                                        <p:tgtEl>
                                          <p:spTgt spid="358404"/>
                                        </p:tgtEl>
                                        <p:attrNameLst>
                                          <p:attrName>style.visibility</p:attrName>
                                        </p:attrNameLst>
                                      </p:cBhvr>
                                      <p:to>
                                        <p:strVal val="visible"/>
                                      </p:to>
                                    </p:set>
                                    <p:animEffect transition="in" filter="barn(inVertical)">
                                      <p:cBhvr>
                                        <p:cTn id="50" dur="500"/>
                                        <p:tgtEl>
                                          <p:spTgt spid="358404"/>
                                        </p:tgtEl>
                                      </p:cBhvr>
                                    </p:animEffect>
                                  </p:childTnLst>
                                </p:cTn>
                              </p:par>
                              <p:par>
                                <p:cTn id="51" presetID="16" presetClass="entr" presetSubtype="21" fill="hold" nodeType="withEffect">
                                  <p:stCondLst>
                                    <p:cond delay="0"/>
                                  </p:stCondLst>
                                  <p:childTnLst>
                                    <p:set>
                                      <p:cBhvr>
                                        <p:cTn id="52" dur="1" fill="hold">
                                          <p:stCondLst>
                                            <p:cond delay="0"/>
                                          </p:stCondLst>
                                        </p:cTn>
                                        <p:tgtEl>
                                          <p:spTgt spid="358406"/>
                                        </p:tgtEl>
                                        <p:attrNameLst>
                                          <p:attrName>style.visibility</p:attrName>
                                        </p:attrNameLst>
                                      </p:cBhvr>
                                      <p:to>
                                        <p:strVal val="visible"/>
                                      </p:to>
                                    </p:set>
                                    <p:animEffect transition="in" filter="barn(inVertical)">
                                      <p:cBhvr>
                                        <p:cTn id="53" dur="500"/>
                                        <p:tgtEl>
                                          <p:spTgt spid="358406"/>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358408"/>
                                        </p:tgtEl>
                                        <p:attrNameLst>
                                          <p:attrName>style.visibility</p:attrName>
                                        </p:attrNameLst>
                                      </p:cBhvr>
                                      <p:to>
                                        <p:strVal val="visible"/>
                                      </p:to>
                                    </p:set>
                                    <p:animEffect transition="in" filter="barn(inVertical)">
                                      <p:cBhvr>
                                        <p:cTn id="56" dur="500"/>
                                        <p:tgtEl>
                                          <p:spTgt spid="358408"/>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358409"/>
                                        </p:tgtEl>
                                        <p:attrNameLst>
                                          <p:attrName>style.visibility</p:attrName>
                                        </p:attrNameLst>
                                      </p:cBhvr>
                                      <p:to>
                                        <p:strVal val="visible"/>
                                      </p:to>
                                    </p:set>
                                    <p:animEffect transition="in" filter="barn(inVertical)">
                                      <p:cBhvr>
                                        <p:cTn id="59" dur="500"/>
                                        <p:tgtEl>
                                          <p:spTgt spid="358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p:bldP spid="358408" grpId="0"/>
      <p:bldP spid="358409"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1A3A43C-7085-7A1C-089C-FF5BA7C202A3}"/>
              </a:ext>
            </a:extLst>
          </p:cNvPr>
          <p:cNvSpPr>
            <a:spLocks noGrp="1" noChangeArrowheads="1"/>
          </p:cNvSpPr>
          <p:nvPr>
            <p:ph type="title"/>
          </p:nvPr>
        </p:nvSpPr>
        <p:spPr/>
        <p:txBody>
          <a:bodyPr/>
          <a:lstStyle/>
          <a:p>
            <a:pPr eaLnBrk="1" hangingPunct="1"/>
            <a:endParaRPr lang="zh-CN" altLang="zh-CN" sz="2800"/>
          </a:p>
        </p:txBody>
      </p:sp>
      <p:sp>
        <p:nvSpPr>
          <p:cNvPr id="18435" name="Rectangle 5">
            <a:extLst>
              <a:ext uri="{FF2B5EF4-FFF2-40B4-BE49-F238E27FC236}">
                <a16:creationId xmlns:a16="http://schemas.microsoft.com/office/drawing/2014/main" id="{2D50432B-37CD-2D87-86A5-8E354451037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357380" name="Object 4">
            <a:extLst>
              <a:ext uri="{FF2B5EF4-FFF2-40B4-BE49-F238E27FC236}">
                <a16:creationId xmlns:a16="http://schemas.microsoft.com/office/drawing/2014/main" id="{D9BE3C50-428E-9F03-9691-F7679DD3BBDE}"/>
              </a:ext>
            </a:extLst>
          </p:cNvPr>
          <p:cNvGraphicFramePr>
            <a:graphicFrameLocks noChangeAspect="1"/>
          </p:cNvGraphicFramePr>
          <p:nvPr/>
        </p:nvGraphicFramePr>
        <p:xfrm>
          <a:off x="892175" y="3551238"/>
          <a:ext cx="5905500" cy="485775"/>
        </p:xfrm>
        <a:graphic>
          <a:graphicData uri="http://schemas.openxmlformats.org/presentationml/2006/ole">
            <mc:AlternateContent xmlns:mc="http://schemas.openxmlformats.org/markup-compatibility/2006">
              <mc:Choice xmlns:v="urn:schemas-microsoft-com:vml" Requires="v">
                <p:oleObj name="公式" r:id="rId2" imgW="2870200" imgH="241300" progId="Equation.3">
                  <p:embed/>
                </p:oleObj>
              </mc:Choice>
              <mc:Fallback>
                <p:oleObj name="公式" r:id="rId2" imgW="2870200" imgH="2413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175" y="3551238"/>
                        <a:ext cx="59055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7382" name="Rectangle 6">
            <a:extLst>
              <a:ext uri="{FF2B5EF4-FFF2-40B4-BE49-F238E27FC236}">
                <a16:creationId xmlns:a16="http://schemas.microsoft.com/office/drawing/2014/main" id="{DF7ECBEC-ECD4-6BB0-46C3-788822658B6F}"/>
              </a:ext>
            </a:extLst>
          </p:cNvPr>
          <p:cNvSpPr>
            <a:spLocks noChangeArrowheads="1"/>
          </p:cNvSpPr>
          <p:nvPr/>
        </p:nvSpPr>
        <p:spPr bwMode="auto">
          <a:xfrm>
            <a:off x="7410450" y="3611563"/>
            <a:ext cx="1196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a:t>
            </a:r>
            <a:r>
              <a:rPr lang="zh-CN" altLang="de-DE" sz="1800"/>
              <a:t>式</a:t>
            </a:r>
            <a:r>
              <a:rPr lang="en-US" altLang="zh-CN" sz="1800"/>
              <a:t>4.10) </a:t>
            </a:r>
          </a:p>
        </p:txBody>
      </p:sp>
      <p:pic>
        <p:nvPicPr>
          <p:cNvPr id="357383" name="Picture 7">
            <a:extLst>
              <a:ext uri="{FF2B5EF4-FFF2-40B4-BE49-F238E27FC236}">
                <a16:creationId xmlns:a16="http://schemas.microsoft.com/office/drawing/2014/main" id="{36F72742-3DDF-D72A-51D6-07660595F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600" y="4210050"/>
            <a:ext cx="5667375"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439" name="Object 4">
            <a:extLst>
              <a:ext uri="{FF2B5EF4-FFF2-40B4-BE49-F238E27FC236}">
                <a16:creationId xmlns:a16="http://schemas.microsoft.com/office/drawing/2014/main" id="{6472814C-28EA-3AE0-5673-06FFB70B1911}"/>
              </a:ext>
            </a:extLst>
          </p:cNvPr>
          <p:cNvGraphicFramePr>
            <a:graphicFrameLocks noChangeAspect="1"/>
          </p:cNvGraphicFramePr>
          <p:nvPr/>
        </p:nvGraphicFramePr>
        <p:xfrm>
          <a:off x="850900" y="984250"/>
          <a:ext cx="3967163" cy="466725"/>
        </p:xfrm>
        <a:graphic>
          <a:graphicData uri="http://schemas.openxmlformats.org/presentationml/2006/ole">
            <mc:AlternateContent xmlns:mc="http://schemas.openxmlformats.org/markup-compatibility/2006">
              <mc:Choice xmlns:v="urn:schemas-microsoft-com:vml" Requires="v">
                <p:oleObj name="公式" r:id="rId5" imgW="2044700" imgH="241300" progId="Equation.3">
                  <p:embed/>
                </p:oleObj>
              </mc:Choice>
              <mc:Fallback>
                <p:oleObj name="公式" r:id="rId5" imgW="2044700" imgH="2413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900" y="984250"/>
                        <a:ext cx="39671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0" name="Object 6">
            <a:extLst>
              <a:ext uri="{FF2B5EF4-FFF2-40B4-BE49-F238E27FC236}">
                <a16:creationId xmlns:a16="http://schemas.microsoft.com/office/drawing/2014/main" id="{AFA6D3A9-E019-B576-8007-771D2CD33254}"/>
              </a:ext>
            </a:extLst>
          </p:cNvPr>
          <p:cNvGraphicFramePr>
            <a:graphicFrameLocks noChangeAspect="1"/>
          </p:cNvGraphicFramePr>
          <p:nvPr/>
        </p:nvGraphicFramePr>
        <p:xfrm>
          <a:off x="846138" y="1430338"/>
          <a:ext cx="3935412" cy="463550"/>
        </p:xfrm>
        <a:graphic>
          <a:graphicData uri="http://schemas.openxmlformats.org/presentationml/2006/ole">
            <mc:AlternateContent xmlns:mc="http://schemas.openxmlformats.org/markup-compatibility/2006">
              <mc:Choice xmlns:v="urn:schemas-microsoft-com:vml" Requires="v">
                <p:oleObj name="公式" r:id="rId7" imgW="2057400" imgH="241300" progId="Equation.3">
                  <p:embed/>
                </p:oleObj>
              </mc:Choice>
              <mc:Fallback>
                <p:oleObj name="公式" r:id="rId7" imgW="2057400" imgH="2413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138" y="1430338"/>
                        <a:ext cx="39354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1" name="Rectangle 8">
            <a:extLst>
              <a:ext uri="{FF2B5EF4-FFF2-40B4-BE49-F238E27FC236}">
                <a16:creationId xmlns:a16="http://schemas.microsoft.com/office/drawing/2014/main" id="{55D5BCE3-A6B3-8662-65B0-E524DFB161E4}"/>
              </a:ext>
            </a:extLst>
          </p:cNvPr>
          <p:cNvSpPr>
            <a:spLocks noChangeArrowheads="1"/>
          </p:cNvSpPr>
          <p:nvPr/>
        </p:nvSpPr>
        <p:spPr bwMode="auto">
          <a:xfrm>
            <a:off x="6199188" y="1006475"/>
            <a:ext cx="1050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a:t>
            </a:r>
            <a:r>
              <a:rPr lang="zh-CN" altLang="de-DE" sz="1800"/>
              <a:t>式</a:t>
            </a:r>
            <a:r>
              <a:rPr lang="en-US" altLang="zh-CN" sz="1800"/>
              <a:t>4.7) </a:t>
            </a:r>
          </a:p>
        </p:txBody>
      </p:sp>
      <p:sp>
        <p:nvSpPr>
          <p:cNvPr id="18442" name="Rectangle 9">
            <a:extLst>
              <a:ext uri="{FF2B5EF4-FFF2-40B4-BE49-F238E27FC236}">
                <a16:creationId xmlns:a16="http://schemas.microsoft.com/office/drawing/2014/main" id="{491A939F-1B44-1BC9-865F-A281F50F1289}"/>
              </a:ext>
            </a:extLst>
          </p:cNvPr>
          <p:cNvSpPr>
            <a:spLocks noChangeArrowheads="1"/>
          </p:cNvSpPr>
          <p:nvPr/>
        </p:nvSpPr>
        <p:spPr bwMode="auto">
          <a:xfrm>
            <a:off x="6211888" y="1454150"/>
            <a:ext cx="1050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a:t>
            </a:r>
            <a:r>
              <a:rPr lang="zh-CN" altLang="de-DE" sz="1800"/>
              <a:t>式</a:t>
            </a:r>
            <a:r>
              <a:rPr lang="en-US" altLang="zh-CN" sz="1800"/>
              <a:t>4.8) </a:t>
            </a:r>
          </a:p>
        </p:txBody>
      </p:sp>
      <p:graphicFrame>
        <p:nvGraphicFramePr>
          <p:cNvPr id="24" name="Object 11">
            <a:extLst>
              <a:ext uri="{FF2B5EF4-FFF2-40B4-BE49-F238E27FC236}">
                <a16:creationId xmlns:a16="http://schemas.microsoft.com/office/drawing/2014/main" id="{77DD8A9E-2F45-70F1-C5FF-11FBC7B5F1E9}"/>
              </a:ext>
            </a:extLst>
          </p:cNvPr>
          <p:cNvGraphicFramePr>
            <a:graphicFrameLocks noChangeAspect="1"/>
          </p:cNvGraphicFramePr>
          <p:nvPr/>
        </p:nvGraphicFramePr>
        <p:xfrm>
          <a:off x="895350" y="2262188"/>
          <a:ext cx="4791075" cy="444500"/>
        </p:xfrm>
        <a:graphic>
          <a:graphicData uri="http://schemas.openxmlformats.org/presentationml/2006/ole">
            <mc:AlternateContent xmlns:mc="http://schemas.openxmlformats.org/markup-compatibility/2006">
              <mc:Choice xmlns:v="urn:schemas-microsoft-com:vml" Requires="v">
                <p:oleObj name="公式" r:id="rId9" imgW="2590800" imgH="241300" progId="Equation.3">
                  <p:embed/>
                </p:oleObj>
              </mc:Choice>
              <mc:Fallback>
                <p:oleObj name="公式" r:id="rId9" imgW="2590800" imgH="2413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5350" y="2262188"/>
                        <a:ext cx="47910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15">
            <a:extLst>
              <a:ext uri="{FF2B5EF4-FFF2-40B4-BE49-F238E27FC236}">
                <a16:creationId xmlns:a16="http://schemas.microsoft.com/office/drawing/2014/main" id="{27CF6713-4764-4FB9-4C6A-CCA24A383DC4}"/>
              </a:ext>
            </a:extLst>
          </p:cNvPr>
          <p:cNvGraphicFramePr>
            <a:graphicFrameLocks noChangeAspect="1"/>
          </p:cNvGraphicFramePr>
          <p:nvPr/>
        </p:nvGraphicFramePr>
        <p:xfrm>
          <a:off x="877888" y="2752725"/>
          <a:ext cx="4108450" cy="517525"/>
        </p:xfrm>
        <a:graphic>
          <a:graphicData uri="http://schemas.openxmlformats.org/presentationml/2006/ole">
            <mc:AlternateContent xmlns:mc="http://schemas.openxmlformats.org/markup-compatibility/2006">
              <mc:Choice xmlns:v="urn:schemas-microsoft-com:vml" Requires="v">
                <p:oleObj name="公式" r:id="rId11" imgW="2082800" imgH="266700" progId="Equation.3">
                  <p:embed/>
                </p:oleObj>
              </mc:Choice>
              <mc:Fallback>
                <p:oleObj name="公式" r:id="rId11" imgW="2082800" imgH="2667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888" y="2752725"/>
                        <a:ext cx="41084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19">
            <a:extLst>
              <a:ext uri="{FF2B5EF4-FFF2-40B4-BE49-F238E27FC236}">
                <a16:creationId xmlns:a16="http://schemas.microsoft.com/office/drawing/2014/main" id="{84FA7A08-3ECE-84A7-89FE-D241D962C539}"/>
              </a:ext>
            </a:extLst>
          </p:cNvPr>
          <p:cNvSpPr>
            <a:spLocks noChangeArrowheads="1"/>
          </p:cNvSpPr>
          <p:nvPr/>
        </p:nvSpPr>
        <p:spPr bwMode="auto">
          <a:xfrm>
            <a:off x="6207125" y="2309813"/>
            <a:ext cx="10509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a:t>
            </a:r>
            <a:r>
              <a:rPr lang="zh-CN" altLang="de-DE" sz="1800"/>
              <a:t>式</a:t>
            </a:r>
            <a:r>
              <a:rPr lang="en-US" altLang="zh-CN" sz="1800"/>
              <a:t>4.9) </a:t>
            </a:r>
          </a:p>
        </p:txBody>
      </p:sp>
      <p:sp>
        <p:nvSpPr>
          <p:cNvPr id="27" name="Rectangle 20">
            <a:extLst>
              <a:ext uri="{FF2B5EF4-FFF2-40B4-BE49-F238E27FC236}">
                <a16:creationId xmlns:a16="http://schemas.microsoft.com/office/drawing/2014/main" id="{8F9AA6E1-52E2-7D0F-AE26-9DF82B2CFB3A}"/>
              </a:ext>
            </a:extLst>
          </p:cNvPr>
          <p:cNvSpPr>
            <a:spLocks noChangeArrowheads="1"/>
          </p:cNvSpPr>
          <p:nvPr/>
        </p:nvSpPr>
        <p:spPr bwMode="auto">
          <a:xfrm>
            <a:off x="6213475" y="2767013"/>
            <a:ext cx="1196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a:t>
            </a:r>
            <a:r>
              <a:rPr lang="zh-CN" altLang="de-DE" sz="1800"/>
              <a:t>式</a:t>
            </a:r>
            <a:r>
              <a:rPr lang="en-US" altLang="zh-CN" sz="1800"/>
              <a:t>4.10)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inVertical)">
                                      <p:cBhvr>
                                        <p:cTn id="16" dur="500"/>
                                        <p:tgtEl>
                                          <p:spTgt spid="2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nodeType="clickEffect">
                                  <p:stCondLst>
                                    <p:cond delay="0"/>
                                  </p:stCondLst>
                                  <p:childTnLst>
                                    <p:set>
                                      <p:cBhvr>
                                        <p:cTn id="20" dur="1" fill="hold">
                                          <p:stCondLst>
                                            <p:cond delay="0"/>
                                          </p:stCondLst>
                                        </p:cTn>
                                        <p:tgtEl>
                                          <p:spTgt spid="357380"/>
                                        </p:tgtEl>
                                        <p:attrNameLst>
                                          <p:attrName>style.visibility</p:attrName>
                                        </p:attrNameLst>
                                      </p:cBhvr>
                                      <p:to>
                                        <p:strVal val="visible"/>
                                      </p:to>
                                    </p:set>
                                    <p:animEffect transition="in" filter="barn(inVertical)">
                                      <p:cBhvr>
                                        <p:cTn id="21" dur="500"/>
                                        <p:tgtEl>
                                          <p:spTgt spid="35738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57382"/>
                                        </p:tgtEl>
                                        <p:attrNameLst>
                                          <p:attrName>style.visibility</p:attrName>
                                        </p:attrNameLst>
                                      </p:cBhvr>
                                      <p:to>
                                        <p:strVal val="visible"/>
                                      </p:to>
                                    </p:set>
                                    <p:animEffect transition="in" filter="barn(inVertical)">
                                      <p:cBhvr>
                                        <p:cTn id="24" dur="500"/>
                                        <p:tgtEl>
                                          <p:spTgt spid="35738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1" fill="hold" nodeType="clickEffect">
                                  <p:stCondLst>
                                    <p:cond delay="0"/>
                                  </p:stCondLst>
                                  <p:childTnLst>
                                    <p:set>
                                      <p:cBhvr>
                                        <p:cTn id="28" dur="1" fill="hold">
                                          <p:stCondLst>
                                            <p:cond delay="0"/>
                                          </p:stCondLst>
                                        </p:cTn>
                                        <p:tgtEl>
                                          <p:spTgt spid="357383"/>
                                        </p:tgtEl>
                                        <p:attrNameLst>
                                          <p:attrName>style.visibility</p:attrName>
                                        </p:attrNameLst>
                                      </p:cBhvr>
                                      <p:to>
                                        <p:strVal val="visible"/>
                                      </p:to>
                                    </p:set>
                                    <p:animEffect transition="in" filter="barn(inVertical)">
                                      <p:cBhvr>
                                        <p:cTn id="29" dur="500"/>
                                        <p:tgtEl>
                                          <p:spTgt spid="357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2"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0A651C6-EBAC-0631-3050-C75956033F8F}"/>
              </a:ext>
            </a:extLst>
          </p:cNvPr>
          <p:cNvSpPr>
            <a:spLocks noGrp="1" noChangeArrowheads="1"/>
          </p:cNvSpPr>
          <p:nvPr>
            <p:ph type="title"/>
          </p:nvPr>
        </p:nvSpPr>
        <p:spPr/>
        <p:txBody>
          <a:bodyPr/>
          <a:lstStyle/>
          <a:p>
            <a:pPr eaLnBrk="1" hangingPunct="1"/>
            <a:r>
              <a:rPr lang="en-US" altLang="zh-CN" sz="3200"/>
              <a:t>4.4	</a:t>
            </a:r>
            <a:r>
              <a:rPr lang="zh-CN" altLang="en-US" sz="3200"/>
              <a:t>组合逻辑电路中的竞争</a:t>
            </a:r>
            <a:r>
              <a:rPr lang="en-US" altLang="zh-CN" sz="3200"/>
              <a:t>-</a:t>
            </a:r>
            <a:r>
              <a:rPr lang="zh-CN" altLang="en-US" sz="3200"/>
              <a:t>冒险 </a:t>
            </a:r>
          </a:p>
        </p:txBody>
      </p:sp>
      <p:sp>
        <p:nvSpPr>
          <p:cNvPr id="19459" name="Rectangle 3">
            <a:extLst>
              <a:ext uri="{FF2B5EF4-FFF2-40B4-BE49-F238E27FC236}">
                <a16:creationId xmlns:a16="http://schemas.microsoft.com/office/drawing/2014/main" id="{983DBDF1-0918-282A-25A3-9107AE9DCA72}"/>
              </a:ext>
            </a:extLst>
          </p:cNvPr>
          <p:cNvSpPr>
            <a:spLocks noGrp="1" noChangeArrowheads="1"/>
          </p:cNvSpPr>
          <p:nvPr>
            <p:ph type="body" idx="1"/>
          </p:nvPr>
        </p:nvSpPr>
        <p:spPr>
          <a:xfrm>
            <a:off x="881063" y="1027113"/>
            <a:ext cx="7156450" cy="3995737"/>
          </a:xfrm>
        </p:spPr>
        <p:txBody>
          <a:bodyPr/>
          <a:lstStyle/>
          <a:p>
            <a:pPr marL="609600" indent="-609600" eaLnBrk="1" hangingPunct="1"/>
            <a:r>
              <a:rPr lang="en-US" altLang="zh-CN" sz="2800"/>
              <a:t>4.4.1 </a:t>
            </a:r>
            <a:r>
              <a:rPr lang="zh-CN" altLang="en-US" sz="2800"/>
              <a:t>竞争</a:t>
            </a:r>
            <a:r>
              <a:rPr lang="en-US" altLang="zh-CN" sz="2800"/>
              <a:t>-</a:t>
            </a:r>
            <a:r>
              <a:rPr lang="zh-CN" altLang="en-US" sz="2800"/>
              <a:t>冒险的产生</a:t>
            </a:r>
          </a:p>
          <a:p>
            <a:pPr marL="609600" indent="-609600" eaLnBrk="1" hangingPunct="1"/>
            <a:r>
              <a:rPr lang="en-US" altLang="zh-CN" sz="2800"/>
              <a:t>4.4.2 </a:t>
            </a:r>
            <a:r>
              <a:rPr lang="zh-CN" altLang="en-US" sz="2800"/>
              <a:t>竞争</a:t>
            </a:r>
            <a:r>
              <a:rPr lang="en-US" altLang="zh-CN" sz="2800"/>
              <a:t>-</a:t>
            </a:r>
            <a:r>
              <a:rPr lang="zh-CN" altLang="en-US" sz="2800"/>
              <a:t>冒险的判断</a:t>
            </a:r>
          </a:p>
          <a:p>
            <a:pPr marL="609600" indent="-609600" eaLnBrk="1" hangingPunct="1"/>
            <a:r>
              <a:rPr lang="en-US" altLang="zh-CN" sz="2800"/>
              <a:t>4.4.3 </a:t>
            </a:r>
            <a:r>
              <a:rPr lang="zh-CN" altLang="en-US" sz="2800"/>
              <a:t>竞争</a:t>
            </a:r>
            <a:r>
              <a:rPr lang="en-US" altLang="zh-CN" sz="2800"/>
              <a:t>-</a:t>
            </a:r>
            <a:r>
              <a:rPr lang="zh-CN" altLang="en-US" sz="2800"/>
              <a:t>冒险的消除方法</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E4770B8-B0AF-20F1-CF29-34070C7463DE}"/>
              </a:ext>
            </a:extLst>
          </p:cNvPr>
          <p:cNvSpPr>
            <a:spLocks noGrp="1" noChangeArrowheads="1"/>
          </p:cNvSpPr>
          <p:nvPr>
            <p:ph type="title"/>
          </p:nvPr>
        </p:nvSpPr>
        <p:spPr/>
        <p:txBody>
          <a:bodyPr/>
          <a:lstStyle/>
          <a:p>
            <a:pPr eaLnBrk="1" hangingPunct="1"/>
            <a:r>
              <a:rPr lang="zh-CN" altLang="en-US" sz="3200"/>
              <a:t>什么叫竞争</a:t>
            </a:r>
            <a:r>
              <a:rPr lang="en-US" altLang="zh-CN" sz="3200"/>
              <a:t>-</a:t>
            </a:r>
            <a:r>
              <a:rPr lang="zh-CN" altLang="en-US" sz="3200"/>
              <a:t>冒险</a:t>
            </a:r>
          </a:p>
        </p:txBody>
      </p:sp>
      <p:sp>
        <p:nvSpPr>
          <p:cNvPr id="20483" name="Rectangle 3">
            <a:extLst>
              <a:ext uri="{FF2B5EF4-FFF2-40B4-BE49-F238E27FC236}">
                <a16:creationId xmlns:a16="http://schemas.microsoft.com/office/drawing/2014/main" id="{84B22289-E601-A6DC-2ADE-621D7895970A}"/>
              </a:ext>
            </a:extLst>
          </p:cNvPr>
          <p:cNvSpPr>
            <a:spLocks noGrp="1" noChangeArrowheads="1"/>
          </p:cNvSpPr>
          <p:nvPr>
            <p:ph type="body" idx="1"/>
          </p:nvPr>
        </p:nvSpPr>
        <p:spPr>
          <a:xfrm>
            <a:off x="179388" y="950913"/>
            <a:ext cx="8775700" cy="5472112"/>
          </a:xfrm>
        </p:spPr>
        <p:txBody>
          <a:bodyPr/>
          <a:lstStyle/>
          <a:p>
            <a:pPr eaLnBrk="1" hangingPunct="1">
              <a:lnSpc>
                <a:spcPct val="130000"/>
              </a:lnSpc>
            </a:pPr>
            <a:r>
              <a:rPr lang="zh-CN" altLang="en-US" sz="2400"/>
              <a:t>前面分析组合逻辑电路时，是把各逻辑门电路当做理想的逻辑门来看待，只考虑了输入和输出稳定状态之间的关系，也就是说，总认为从输入变化到输出变化</a:t>
            </a:r>
            <a:r>
              <a:rPr lang="zh-CN" altLang="en-US" sz="2400">
                <a:solidFill>
                  <a:srgbClr val="0000CC"/>
                </a:solidFill>
              </a:rPr>
              <a:t>没有任何时间延迟</a:t>
            </a:r>
            <a:r>
              <a:rPr lang="zh-CN" altLang="en-US" sz="2400"/>
              <a:t>，变化是在同一时刻发生的。</a:t>
            </a:r>
          </a:p>
          <a:p>
            <a:pPr eaLnBrk="1" hangingPunct="1">
              <a:lnSpc>
                <a:spcPct val="130000"/>
              </a:lnSpc>
            </a:pPr>
            <a:r>
              <a:rPr lang="zh-CN" altLang="en-US" sz="2400"/>
              <a:t>事实上，受电路上布局的影响，信号的变化速率不一定相同，而且信号在经过任何电路时都会产生时间延迟，这将导致当电路的输入达到稳定状态前，输出可能出现不稳定状态，使得原本正常的逻辑关系出现了混乱，甚至导致了电路产生错误输出，通常把这种现象称为</a:t>
            </a:r>
            <a:r>
              <a:rPr lang="zh-CN" altLang="en-US" sz="2400">
                <a:solidFill>
                  <a:srgbClr val="0000CC"/>
                </a:solidFill>
              </a:rPr>
              <a:t>竞争</a:t>
            </a:r>
            <a:r>
              <a:rPr lang="en-US" altLang="zh-CN" sz="2400">
                <a:solidFill>
                  <a:srgbClr val="0000CC"/>
                </a:solidFill>
              </a:rPr>
              <a:t>-</a:t>
            </a:r>
            <a:r>
              <a:rPr lang="zh-CN" altLang="en-US" sz="2400">
                <a:solidFill>
                  <a:srgbClr val="0000CC"/>
                </a:solidFill>
              </a:rPr>
              <a:t>冒险</a:t>
            </a:r>
            <a:r>
              <a:rPr lang="zh-CN" altLang="en-US" sz="240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A274361-C9AD-053C-6B1C-70499FBD9464}"/>
              </a:ext>
            </a:extLst>
          </p:cNvPr>
          <p:cNvSpPr>
            <a:spLocks noGrp="1" noChangeArrowheads="1"/>
          </p:cNvSpPr>
          <p:nvPr>
            <p:ph type="title"/>
          </p:nvPr>
        </p:nvSpPr>
        <p:spPr/>
        <p:txBody>
          <a:bodyPr/>
          <a:lstStyle/>
          <a:p>
            <a:pPr marL="609600" indent="-609600" eaLnBrk="1" hangingPunct="1"/>
            <a:r>
              <a:rPr lang="en-US" altLang="zh-CN" sz="2800"/>
              <a:t>4.4.1 </a:t>
            </a:r>
            <a:r>
              <a:rPr lang="zh-CN" altLang="en-US" sz="3200"/>
              <a:t>竞争</a:t>
            </a:r>
            <a:r>
              <a:rPr lang="en-US" altLang="zh-CN" sz="3200"/>
              <a:t>-</a:t>
            </a:r>
            <a:r>
              <a:rPr lang="zh-CN" altLang="en-US" sz="3200"/>
              <a:t>冒险的产生</a:t>
            </a:r>
          </a:p>
        </p:txBody>
      </p:sp>
      <p:sp>
        <p:nvSpPr>
          <p:cNvPr id="21507" name="Rectangle 3">
            <a:extLst>
              <a:ext uri="{FF2B5EF4-FFF2-40B4-BE49-F238E27FC236}">
                <a16:creationId xmlns:a16="http://schemas.microsoft.com/office/drawing/2014/main" id="{45742618-5950-235F-8E05-B76B87B2DFCD}"/>
              </a:ext>
            </a:extLst>
          </p:cNvPr>
          <p:cNvSpPr>
            <a:spLocks noGrp="1" noChangeArrowheads="1"/>
          </p:cNvSpPr>
          <p:nvPr>
            <p:ph type="body" idx="1"/>
          </p:nvPr>
        </p:nvSpPr>
        <p:spPr>
          <a:xfrm>
            <a:off x="0" y="863600"/>
            <a:ext cx="8955088" cy="2627313"/>
          </a:xfrm>
        </p:spPr>
        <p:txBody>
          <a:bodyPr/>
          <a:lstStyle/>
          <a:p>
            <a:pPr eaLnBrk="1" hangingPunct="1">
              <a:lnSpc>
                <a:spcPct val="120000"/>
              </a:lnSpc>
            </a:pPr>
            <a:r>
              <a:rPr lang="en-US" altLang="zh-CN" sz="2400">
                <a:solidFill>
                  <a:srgbClr val="A50021"/>
                </a:solidFill>
              </a:rPr>
              <a:t>1</a:t>
            </a:r>
            <a:r>
              <a:rPr lang="zh-CN" altLang="en-US" sz="2400">
                <a:solidFill>
                  <a:srgbClr val="A50021"/>
                </a:solidFill>
              </a:rPr>
              <a:t>．由于输入信号边沿不陡、变化速率不同而产生的竞争</a:t>
            </a:r>
            <a:r>
              <a:rPr lang="en-US" altLang="zh-CN" sz="2400">
                <a:solidFill>
                  <a:srgbClr val="A50021"/>
                </a:solidFill>
              </a:rPr>
              <a:t>-</a:t>
            </a:r>
            <a:r>
              <a:rPr lang="zh-CN" altLang="en-US" sz="2400">
                <a:solidFill>
                  <a:srgbClr val="A50021"/>
                </a:solidFill>
              </a:rPr>
              <a:t>冒险</a:t>
            </a:r>
          </a:p>
          <a:p>
            <a:pPr marL="457200" lvl="1" indent="0" eaLnBrk="1" hangingPunct="1">
              <a:lnSpc>
                <a:spcPct val="120000"/>
              </a:lnSpc>
              <a:buFont typeface="Wingdings" panose="05000000000000000000" pitchFamily="2" charset="2"/>
              <a:buNone/>
            </a:pPr>
            <a:r>
              <a:rPr lang="zh-CN" altLang="en-US" sz="2000"/>
              <a:t>        当其两个输入信号</a:t>
            </a:r>
            <a:r>
              <a:rPr lang="en-US" altLang="zh-CN" sz="2000"/>
              <a:t>A</a:t>
            </a:r>
            <a:r>
              <a:rPr lang="zh-CN" altLang="en-US" sz="2000"/>
              <a:t>和</a:t>
            </a:r>
            <a:r>
              <a:rPr lang="en-US" altLang="zh-CN" sz="2000"/>
              <a:t>B</a:t>
            </a:r>
            <a:r>
              <a:rPr lang="zh-CN" altLang="en-US" sz="2000"/>
              <a:t>同时向相反状态变化时，如果变化的速率不同，比如</a:t>
            </a:r>
            <a:r>
              <a:rPr lang="en-US" altLang="zh-CN" sz="2000"/>
              <a:t>A</a:t>
            </a:r>
            <a:r>
              <a:rPr lang="zh-CN" altLang="en-US" sz="2000"/>
              <a:t>从</a:t>
            </a:r>
            <a:r>
              <a:rPr lang="en-US" altLang="zh-CN" sz="2000"/>
              <a:t>0</a:t>
            </a:r>
            <a:r>
              <a:rPr lang="zh-CN" altLang="en-US" sz="2000"/>
              <a:t>变到</a:t>
            </a:r>
            <a:r>
              <a:rPr lang="en-US" altLang="zh-CN" sz="2000"/>
              <a:t>1</a:t>
            </a:r>
            <a:r>
              <a:rPr lang="zh-CN" altLang="en-US" sz="2000"/>
              <a:t>变化略快一些，而</a:t>
            </a:r>
            <a:r>
              <a:rPr lang="en-US" altLang="zh-CN" sz="2000"/>
              <a:t>B</a:t>
            </a:r>
            <a:r>
              <a:rPr lang="zh-CN" altLang="en-US" sz="2000"/>
              <a:t>从</a:t>
            </a:r>
            <a:r>
              <a:rPr lang="en-US" altLang="zh-CN" sz="2000"/>
              <a:t>1</a:t>
            </a:r>
            <a:r>
              <a:rPr lang="zh-CN" altLang="en-US" sz="2000"/>
              <a:t>变到</a:t>
            </a:r>
            <a:r>
              <a:rPr lang="en-US" altLang="zh-CN" sz="2000"/>
              <a:t>0</a:t>
            </a:r>
            <a:r>
              <a:rPr lang="zh-CN" altLang="en-US" sz="2000"/>
              <a:t>略慢一点，从而导致在</a:t>
            </a:r>
            <a:r>
              <a:rPr lang="en-US" altLang="zh-CN" sz="2000"/>
              <a:t>A</a:t>
            </a:r>
            <a:r>
              <a:rPr lang="zh-CN" altLang="en-US" sz="2000"/>
              <a:t>和</a:t>
            </a:r>
            <a:r>
              <a:rPr lang="en-US" altLang="zh-CN" sz="2000"/>
              <a:t>B</a:t>
            </a:r>
            <a:r>
              <a:rPr lang="zh-CN" altLang="en-US" sz="2000"/>
              <a:t>的状态变化过程中有一段很微小的时间里出现同时满足高电平</a:t>
            </a:r>
            <a:r>
              <a:rPr lang="en-US" altLang="zh-CN" sz="2000"/>
              <a:t>1</a:t>
            </a:r>
            <a:r>
              <a:rPr lang="zh-CN" altLang="en-US" sz="2000"/>
              <a:t>的时刻，这就使得原本应该稳定输出</a:t>
            </a:r>
            <a:r>
              <a:rPr lang="en-US" altLang="zh-CN" sz="2000"/>
              <a:t>1</a:t>
            </a:r>
            <a:r>
              <a:rPr lang="zh-CN" altLang="en-US" sz="2000"/>
              <a:t>的</a:t>
            </a:r>
            <a:r>
              <a:rPr lang="en-US" altLang="zh-CN" sz="2000"/>
              <a:t>F</a:t>
            </a:r>
            <a:r>
              <a:rPr lang="zh-CN" altLang="en-US" sz="2000"/>
              <a:t>端产生了一个不应该出现的负尖脉冲输出。</a:t>
            </a:r>
          </a:p>
        </p:txBody>
      </p:sp>
      <p:pic>
        <p:nvPicPr>
          <p:cNvPr id="21508" name="Picture 4">
            <a:extLst>
              <a:ext uri="{FF2B5EF4-FFF2-40B4-BE49-F238E27FC236}">
                <a16:creationId xmlns:a16="http://schemas.microsoft.com/office/drawing/2014/main" id="{509E0EE6-A164-D123-142C-F352D32BF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138" y="3497263"/>
            <a:ext cx="195103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a:extLst>
              <a:ext uri="{FF2B5EF4-FFF2-40B4-BE49-F238E27FC236}">
                <a16:creationId xmlns:a16="http://schemas.microsoft.com/office/drawing/2014/main" id="{4AD6BDD3-B41C-CDE0-F63D-6EF8F4670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3067050"/>
            <a:ext cx="2600325"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9" name="Rectangle 7">
            <a:extLst>
              <a:ext uri="{FF2B5EF4-FFF2-40B4-BE49-F238E27FC236}">
                <a16:creationId xmlns:a16="http://schemas.microsoft.com/office/drawing/2014/main" id="{24F54CC5-88E4-DD74-5607-105577F1C12E}"/>
              </a:ext>
            </a:extLst>
          </p:cNvPr>
          <p:cNvSpPr>
            <a:spLocks noChangeArrowheads="1"/>
          </p:cNvSpPr>
          <p:nvPr/>
        </p:nvSpPr>
        <p:spPr bwMode="auto">
          <a:xfrm>
            <a:off x="476250" y="4648200"/>
            <a:ext cx="8589963"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lnSpc>
                <a:spcPct val="150000"/>
              </a:lnSpc>
              <a:buClr>
                <a:schemeClr val="tx2"/>
              </a:buClr>
              <a:buFont typeface="Wingdings" panose="05000000000000000000" pitchFamily="2" charset="2"/>
              <a:buChar char="n"/>
              <a:defRPr/>
            </a:pPr>
            <a:r>
              <a:rPr lang="zh-CN" altLang="en-US" sz="2000" b="1" dirty="0">
                <a:solidFill>
                  <a:srgbClr val="0000CC"/>
                </a:solidFill>
              </a:rPr>
              <a:t>竞争</a:t>
            </a:r>
            <a:r>
              <a:rPr lang="zh-CN" altLang="en-US" sz="2000" b="1" dirty="0"/>
              <a:t>是指逻辑门的两个输入信号从不同电平同时向相反电平跳变的现象。</a:t>
            </a:r>
            <a:endParaRPr lang="en-US" altLang="zh-CN" sz="2000" b="1" dirty="0"/>
          </a:p>
          <a:p>
            <a:pPr eaLnBrk="1" hangingPunct="1">
              <a:lnSpc>
                <a:spcPct val="150000"/>
              </a:lnSpc>
              <a:buClr>
                <a:schemeClr val="tx2"/>
              </a:buClr>
              <a:buFont typeface="Wingdings" panose="05000000000000000000" pitchFamily="2" charset="2"/>
              <a:buChar char="n"/>
              <a:defRPr/>
            </a:pPr>
            <a:r>
              <a:rPr lang="zh-CN" altLang="en-US" sz="2000" b="1" dirty="0"/>
              <a:t>由于竞争而在电路的输出端产生与逻辑电平相违背的尖脉冲现象称为</a:t>
            </a:r>
            <a:endParaRPr lang="en-US" altLang="zh-CN" sz="2000" b="1" dirty="0"/>
          </a:p>
          <a:p>
            <a:pPr marL="0" indent="0" eaLnBrk="1" hangingPunct="1">
              <a:lnSpc>
                <a:spcPct val="150000"/>
              </a:lnSpc>
              <a:buClr>
                <a:schemeClr val="tx2"/>
              </a:buClr>
              <a:defRPr/>
            </a:pPr>
            <a:r>
              <a:rPr lang="en-US" altLang="zh-CN" sz="2000" b="1" dirty="0">
                <a:solidFill>
                  <a:srgbClr val="0000CC"/>
                </a:solidFill>
              </a:rPr>
              <a:t>     </a:t>
            </a:r>
            <a:r>
              <a:rPr lang="zh-CN" altLang="en-US" sz="2000" b="1" dirty="0">
                <a:solidFill>
                  <a:srgbClr val="0000CC"/>
                </a:solidFill>
              </a:rPr>
              <a:t>竞争</a:t>
            </a:r>
            <a:r>
              <a:rPr lang="en-US" altLang="zh-CN" sz="2000" b="1" dirty="0">
                <a:solidFill>
                  <a:srgbClr val="0000CC"/>
                </a:solidFill>
              </a:rPr>
              <a:t>-</a:t>
            </a:r>
            <a:r>
              <a:rPr lang="zh-CN" altLang="en-US" sz="2000" b="1" dirty="0">
                <a:solidFill>
                  <a:srgbClr val="0000CC"/>
                </a:solidFill>
              </a:rPr>
              <a:t>冒险</a:t>
            </a:r>
            <a:r>
              <a:rPr lang="zh-CN" altLang="en-US" sz="2000" b="1" dirty="0"/>
              <a:t>。</a:t>
            </a:r>
            <a:endParaRPr lang="en-US" altLang="zh-CN" sz="2000" b="1" dirty="0"/>
          </a:p>
          <a:p>
            <a:pPr eaLnBrk="1" hangingPunct="1">
              <a:lnSpc>
                <a:spcPct val="150000"/>
              </a:lnSpc>
              <a:buClr>
                <a:schemeClr val="tx2"/>
              </a:buClr>
              <a:buFont typeface="Wingdings" panose="05000000000000000000" pitchFamily="2" charset="2"/>
              <a:buChar char="n"/>
              <a:defRPr/>
            </a:pPr>
            <a:r>
              <a:rPr lang="zh-CN" altLang="en-US" sz="2000" b="1" dirty="0"/>
              <a:t>竞争</a:t>
            </a:r>
            <a:r>
              <a:rPr lang="en-US" altLang="zh-CN" sz="2000" b="1" dirty="0"/>
              <a:t>-</a:t>
            </a:r>
            <a:r>
              <a:rPr lang="zh-CN" altLang="en-US" sz="2000" b="1" dirty="0"/>
              <a:t>冒险的产生是有条件的，</a:t>
            </a:r>
            <a:r>
              <a:rPr lang="zh-CN" altLang="en-US" sz="2000" b="1" dirty="0">
                <a:solidFill>
                  <a:srgbClr val="0000CC"/>
                </a:solidFill>
              </a:rPr>
              <a:t>有竞争的存在并不一定产生竞争</a:t>
            </a:r>
            <a:r>
              <a:rPr lang="en-US" altLang="zh-CN" sz="2000" b="1" dirty="0">
                <a:solidFill>
                  <a:srgbClr val="0000CC"/>
                </a:solidFill>
              </a:rPr>
              <a:t>-</a:t>
            </a:r>
            <a:r>
              <a:rPr lang="zh-CN" altLang="en-US" sz="2000" b="1" dirty="0">
                <a:solidFill>
                  <a:srgbClr val="0000CC"/>
                </a:solidFill>
              </a:rPr>
              <a:t>冒险</a:t>
            </a:r>
            <a:r>
              <a:rPr lang="zh-CN" altLang="en-US" sz="2000" b="1"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1479">
                                            <p:txEl>
                                              <p:pRg st="0" end="0"/>
                                            </p:txEl>
                                          </p:spTgt>
                                        </p:tgtEl>
                                        <p:attrNameLst>
                                          <p:attrName>style.visibility</p:attrName>
                                        </p:attrNameLst>
                                      </p:cBhvr>
                                      <p:to>
                                        <p:strVal val="visible"/>
                                      </p:to>
                                    </p:set>
                                    <p:animEffect transition="in" filter="barn(inVertical)">
                                      <p:cBhvr>
                                        <p:cTn id="7" dur="500"/>
                                        <p:tgtEl>
                                          <p:spTgt spid="3614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61479">
                                            <p:txEl>
                                              <p:pRg st="1" end="1"/>
                                            </p:txEl>
                                          </p:spTgt>
                                        </p:tgtEl>
                                        <p:attrNameLst>
                                          <p:attrName>style.visibility</p:attrName>
                                        </p:attrNameLst>
                                      </p:cBhvr>
                                      <p:to>
                                        <p:strVal val="visible"/>
                                      </p:to>
                                    </p:set>
                                    <p:animEffect transition="in" filter="barn(inVertical)">
                                      <p:cBhvr>
                                        <p:cTn id="12" dur="500"/>
                                        <p:tgtEl>
                                          <p:spTgt spid="3614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61479">
                                            <p:txEl>
                                              <p:pRg st="2" end="2"/>
                                            </p:txEl>
                                          </p:spTgt>
                                        </p:tgtEl>
                                        <p:attrNameLst>
                                          <p:attrName>style.visibility</p:attrName>
                                        </p:attrNameLst>
                                      </p:cBhvr>
                                      <p:to>
                                        <p:strVal val="visible"/>
                                      </p:to>
                                    </p:set>
                                    <p:animEffect transition="in" filter="barn(inVertical)">
                                      <p:cBhvr>
                                        <p:cTn id="17" dur="500"/>
                                        <p:tgtEl>
                                          <p:spTgt spid="3614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61479">
                                            <p:txEl>
                                              <p:pRg st="3" end="3"/>
                                            </p:txEl>
                                          </p:spTgt>
                                        </p:tgtEl>
                                        <p:attrNameLst>
                                          <p:attrName>style.visibility</p:attrName>
                                        </p:attrNameLst>
                                      </p:cBhvr>
                                      <p:to>
                                        <p:strVal val="visible"/>
                                      </p:to>
                                    </p:set>
                                    <p:animEffect transition="in" filter="barn(inVertical)">
                                      <p:cBhvr>
                                        <p:cTn id="22" dur="500"/>
                                        <p:tgtEl>
                                          <p:spTgt spid="3614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FC4BDD1-6D1E-E194-78BE-551A4EF0A2F8}"/>
              </a:ext>
            </a:extLst>
          </p:cNvPr>
          <p:cNvSpPr>
            <a:spLocks noGrp="1" noChangeArrowheads="1"/>
          </p:cNvSpPr>
          <p:nvPr>
            <p:ph type="title"/>
          </p:nvPr>
        </p:nvSpPr>
        <p:spPr>
          <a:xfrm>
            <a:off x="430213" y="307975"/>
            <a:ext cx="8497887" cy="477838"/>
          </a:xfrm>
        </p:spPr>
        <p:txBody>
          <a:bodyPr/>
          <a:lstStyle/>
          <a:p>
            <a:pPr eaLnBrk="1" hangingPunct="1"/>
            <a:r>
              <a:rPr lang="en-US" altLang="zh-CN" sz="2000">
                <a:solidFill>
                  <a:srgbClr val="A50021"/>
                </a:solidFill>
              </a:rPr>
              <a:t>2</a:t>
            </a:r>
            <a:r>
              <a:rPr lang="zh-CN" altLang="en-US" sz="2000">
                <a:solidFill>
                  <a:srgbClr val="A50021"/>
                </a:solidFill>
              </a:rPr>
              <a:t>．由于两个输入信号通过不同路径时的时间延迟而产生的竞争</a:t>
            </a:r>
            <a:r>
              <a:rPr lang="en-US" altLang="zh-CN" sz="2000">
                <a:solidFill>
                  <a:srgbClr val="A50021"/>
                </a:solidFill>
              </a:rPr>
              <a:t>-</a:t>
            </a:r>
            <a:r>
              <a:rPr lang="zh-CN" altLang="en-US" sz="2000">
                <a:solidFill>
                  <a:srgbClr val="A50021"/>
                </a:solidFill>
              </a:rPr>
              <a:t>冒险</a:t>
            </a:r>
            <a:r>
              <a:rPr lang="zh-CN" altLang="en-US" sz="3200"/>
              <a:t> </a:t>
            </a:r>
          </a:p>
        </p:txBody>
      </p:sp>
      <p:sp>
        <p:nvSpPr>
          <p:cNvPr id="22531" name="Rectangle 3">
            <a:extLst>
              <a:ext uri="{FF2B5EF4-FFF2-40B4-BE49-F238E27FC236}">
                <a16:creationId xmlns:a16="http://schemas.microsoft.com/office/drawing/2014/main" id="{974709E4-1718-38BF-F5B6-2786A8E46ED5}"/>
              </a:ext>
            </a:extLst>
          </p:cNvPr>
          <p:cNvSpPr>
            <a:spLocks noGrp="1" noChangeArrowheads="1"/>
          </p:cNvSpPr>
          <p:nvPr>
            <p:ph type="body" idx="1"/>
          </p:nvPr>
        </p:nvSpPr>
        <p:spPr>
          <a:xfrm>
            <a:off x="506413" y="836613"/>
            <a:ext cx="8448675" cy="849312"/>
          </a:xfrm>
        </p:spPr>
        <p:txBody>
          <a:bodyPr/>
          <a:lstStyle/>
          <a:p>
            <a:pPr marL="0" indent="0" eaLnBrk="1" hangingPunct="1">
              <a:lnSpc>
                <a:spcPct val="110000"/>
              </a:lnSpc>
              <a:buFont typeface="Wingdings" panose="05000000000000000000" pitchFamily="2" charset="2"/>
              <a:buNone/>
            </a:pPr>
            <a:r>
              <a:rPr lang="zh-CN" altLang="en-US" sz="2000"/>
              <a:t>       当到达同一逻辑门的两个输入信号有竞争现象，如果这两个信号因通过不同路径传输的延迟时间不同，就会产生</a:t>
            </a:r>
            <a:r>
              <a:rPr lang="zh-CN" altLang="en-US" sz="2000">
                <a:solidFill>
                  <a:srgbClr val="0000CC"/>
                </a:solidFill>
              </a:rPr>
              <a:t>竞争</a:t>
            </a:r>
            <a:r>
              <a:rPr lang="en-US" altLang="zh-CN" sz="2000">
                <a:solidFill>
                  <a:srgbClr val="0000CC"/>
                </a:solidFill>
              </a:rPr>
              <a:t>-</a:t>
            </a:r>
            <a:r>
              <a:rPr lang="zh-CN" altLang="en-US" sz="2000">
                <a:solidFill>
                  <a:srgbClr val="0000CC"/>
                </a:solidFill>
              </a:rPr>
              <a:t>冒险</a:t>
            </a:r>
            <a:r>
              <a:rPr lang="zh-CN" altLang="en-US" sz="2000"/>
              <a:t>。</a:t>
            </a:r>
          </a:p>
        </p:txBody>
      </p:sp>
      <p:pic>
        <p:nvPicPr>
          <p:cNvPr id="16" name="Picture 5">
            <a:extLst>
              <a:ext uri="{FF2B5EF4-FFF2-40B4-BE49-F238E27FC236}">
                <a16:creationId xmlns:a16="http://schemas.microsoft.com/office/drawing/2014/main" id="{8F816C54-B182-0A95-44B1-5CA0DAE88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375" y="5110163"/>
            <a:ext cx="5318125"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a:extLst>
              <a:ext uri="{FF2B5EF4-FFF2-40B4-BE49-F238E27FC236}">
                <a16:creationId xmlns:a16="http://schemas.microsoft.com/office/drawing/2014/main" id="{5C467D66-C948-0EB6-EE51-443F7284F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3913" y="2582863"/>
            <a:ext cx="50450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7">
            <a:extLst>
              <a:ext uri="{FF2B5EF4-FFF2-40B4-BE49-F238E27FC236}">
                <a16:creationId xmlns:a16="http://schemas.microsoft.com/office/drawing/2014/main" id="{405675BA-1BC3-9611-4EF6-78CB431508B4}"/>
              </a:ext>
            </a:extLst>
          </p:cNvPr>
          <p:cNvSpPr>
            <a:spLocks noChangeArrowheads="1"/>
          </p:cNvSpPr>
          <p:nvPr/>
        </p:nvSpPr>
        <p:spPr bwMode="auto">
          <a:xfrm>
            <a:off x="638175" y="4391025"/>
            <a:ext cx="79565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pPr>
            <a:r>
              <a:rPr lang="zh-CN" altLang="en-US" sz="2000"/>
              <a:t>如果因为电路延迟，在应该输出</a:t>
            </a:r>
            <a:r>
              <a:rPr lang="en-US" altLang="zh-CN" sz="2000"/>
              <a:t>1</a:t>
            </a:r>
            <a:r>
              <a:rPr lang="zh-CN" altLang="en-US" sz="2000"/>
              <a:t>时出现了不应有的瞬间</a:t>
            </a:r>
            <a:r>
              <a:rPr lang="en-US" altLang="zh-CN" sz="2000"/>
              <a:t>0</a:t>
            </a:r>
            <a:r>
              <a:rPr lang="zh-CN" altLang="en-US" sz="2000"/>
              <a:t>信号，即产生了冒险。这种冒险称为</a:t>
            </a:r>
            <a:r>
              <a:rPr lang="en-US" altLang="zh-CN" sz="2000">
                <a:solidFill>
                  <a:srgbClr val="0000FF"/>
                </a:solidFill>
              </a:rPr>
              <a:t>0</a:t>
            </a:r>
            <a:r>
              <a:rPr lang="zh-CN" altLang="en-US" sz="2000">
                <a:solidFill>
                  <a:srgbClr val="0000FF"/>
                </a:solidFill>
              </a:rPr>
              <a:t>型冒险</a:t>
            </a:r>
            <a:r>
              <a:rPr lang="zh-CN" altLang="en-US" sz="2000"/>
              <a:t>。如上图的或门输出。 </a:t>
            </a:r>
          </a:p>
        </p:txBody>
      </p:sp>
      <p:sp>
        <p:nvSpPr>
          <p:cNvPr id="19" name="Rectangle 8">
            <a:extLst>
              <a:ext uri="{FF2B5EF4-FFF2-40B4-BE49-F238E27FC236}">
                <a16:creationId xmlns:a16="http://schemas.microsoft.com/office/drawing/2014/main" id="{87651EC7-7899-B517-4A9B-175F22D271D8}"/>
              </a:ext>
            </a:extLst>
          </p:cNvPr>
          <p:cNvSpPr>
            <a:spLocks noChangeArrowheads="1"/>
          </p:cNvSpPr>
          <p:nvPr/>
        </p:nvSpPr>
        <p:spPr bwMode="auto">
          <a:xfrm>
            <a:off x="638175" y="1679575"/>
            <a:ext cx="7956550"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pPr>
            <a:r>
              <a:rPr lang="zh-CN" altLang="en-US" sz="2000"/>
              <a:t>如果因为电路延迟，在应该输出</a:t>
            </a:r>
            <a:r>
              <a:rPr lang="en-US" altLang="zh-CN" sz="2000"/>
              <a:t>0</a:t>
            </a:r>
            <a:r>
              <a:rPr lang="zh-CN" altLang="en-US" sz="2000"/>
              <a:t>时出现了不应有的瞬间</a:t>
            </a:r>
            <a:r>
              <a:rPr lang="en-US" altLang="zh-CN" sz="2000"/>
              <a:t>1</a:t>
            </a:r>
            <a:r>
              <a:rPr lang="zh-CN" altLang="en-US" sz="2000"/>
              <a:t>信号，即产生了冒险。这种冒险称为</a:t>
            </a:r>
            <a:r>
              <a:rPr lang="en-US" altLang="zh-CN" sz="2000">
                <a:solidFill>
                  <a:srgbClr val="0000FF"/>
                </a:solidFill>
              </a:rPr>
              <a:t>1</a:t>
            </a:r>
            <a:r>
              <a:rPr lang="zh-CN" altLang="en-US" sz="2000">
                <a:solidFill>
                  <a:srgbClr val="0000FF"/>
                </a:solidFill>
              </a:rPr>
              <a:t>型冒险</a:t>
            </a:r>
            <a:r>
              <a:rPr lang="zh-CN" altLang="en-US" sz="2000"/>
              <a:t>。如上图的与门输出。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par>
                                <p:cTn id="16" presetID="16" presetClass="entr" presetSubtype="2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6FC506E-BA0B-21FA-B5D2-A9D1800CD04D}"/>
              </a:ext>
            </a:extLst>
          </p:cNvPr>
          <p:cNvSpPr>
            <a:spLocks noGrp="1" noChangeArrowheads="1"/>
          </p:cNvSpPr>
          <p:nvPr>
            <p:ph type="title"/>
          </p:nvPr>
        </p:nvSpPr>
        <p:spPr/>
        <p:txBody>
          <a:bodyPr/>
          <a:lstStyle/>
          <a:p>
            <a:pPr eaLnBrk="1" hangingPunct="1"/>
            <a:r>
              <a:rPr lang="en-US" altLang="zh-CN" sz="4000"/>
              <a:t>4.1	</a:t>
            </a:r>
            <a:r>
              <a:rPr lang="zh-CN" altLang="en-US" sz="4000"/>
              <a:t>概述</a:t>
            </a:r>
          </a:p>
        </p:txBody>
      </p:sp>
      <p:sp>
        <p:nvSpPr>
          <p:cNvPr id="4099" name="Rectangle 3">
            <a:extLst>
              <a:ext uri="{FF2B5EF4-FFF2-40B4-BE49-F238E27FC236}">
                <a16:creationId xmlns:a16="http://schemas.microsoft.com/office/drawing/2014/main" id="{D8323693-8407-909B-052D-DFAC23E0FD14}"/>
              </a:ext>
            </a:extLst>
          </p:cNvPr>
          <p:cNvSpPr>
            <a:spLocks noGrp="1" noChangeArrowheads="1"/>
          </p:cNvSpPr>
          <p:nvPr>
            <p:ph type="body" idx="1"/>
          </p:nvPr>
        </p:nvSpPr>
        <p:spPr>
          <a:xfrm>
            <a:off x="179388" y="836613"/>
            <a:ext cx="8775700" cy="5129212"/>
          </a:xfrm>
        </p:spPr>
        <p:txBody>
          <a:bodyPr/>
          <a:lstStyle/>
          <a:p>
            <a:pPr eaLnBrk="1" hangingPunct="1">
              <a:lnSpc>
                <a:spcPct val="120000"/>
              </a:lnSpc>
            </a:pPr>
            <a:r>
              <a:rPr lang="en-US" altLang="zh-CN"/>
              <a:t>1. </a:t>
            </a:r>
            <a:r>
              <a:rPr lang="zh-CN" altLang="en-US"/>
              <a:t>什么是组合逻辑电路</a:t>
            </a:r>
          </a:p>
          <a:p>
            <a:pPr lvl="1" eaLnBrk="1" hangingPunct="1">
              <a:lnSpc>
                <a:spcPct val="120000"/>
              </a:lnSpc>
            </a:pPr>
            <a:r>
              <a:rPr lang="zh-CN" altLang="en-US"/>
              <a:t>在逻辑功能上的特点：</a:t>
            </a:r>
            <a:r>
              <a:rPr lang="zh-CN" altLang="en-US">
                <a:solidFill>
                  <a:srgbClr val="0000CC"/>
                </a:solidFill>
              </a:rPr>
              <a:t>电路任意时刻的输出状态，只取决于该时刻的输入状态，而与该时刻之前的电路输入状态和输出状态无关。</a:t>
            </a:r>
            <a:endParaRPr lang="en-US" altLang="zh-CN">
              <a:solidFill>
                <a:srgbClr val="0000CC"/>
              </a:solidFill>
            </a:endParaRPr>
          </a:p>
          <a:p>
            <a:pPr lvl="1" eaLnBrk="1" hangingPunct="1">
              <a:lnSpc>
                <a:spcPct val="120000"/>
              </a:lnSpc>
            </a:pPr>
            <a:endParaRPr lang="zh-CN" altLang="en-US">
              <a:solidFill>
                <a:srgbClr val="0000CC"/>
              </a:solidFill>
            </a:endParaRPr>
          </a:p>
          <a:p>
            <a:pPr lvl="1" eaLnBrk="1" hangingPunct="1">
              <a:lnSpc>
                <a:spcPct val="120000"/>
              </a:lnSpc>
            </a:pPr>
            <a:r>
              <a:rPr lang="zh-CN" altLang="en-US"/>
              <a:t>在结构上的特点：</a:t>
            </a:r>
            <a:r>
              <a:rPr lang="zh-CN" altLang="en-US">
                <a:solidFill>
                  <a:srgbClr val="0000CC"/>
                </a:solidFill>
              </a:rPr>
              <a:t>不含有具备存储功能的电路。可以由逻辑门或者由集成组合逻辑单元电路组成，从输出到各级门的输入无任何反馈连接。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Effect transition="in" filter="barn(inVertical)">
                                      <p:cBhvr>
                                        <p:cTn id="7" dur="500"/>
                                        <p:tgtEl>
                                          <p:spTgt spid="409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4099">
                                            <p:txEl>
                                              <p:pRg st="3" end="3"/>
                                            </p:txEl>
                                          </p:spTgt>
                                        </p:tgtEl>
                                        <p:attrNameLst>
                                          <p:attrName>style.visibility</p:attrName>
                                        </p:attrNameLst>
                                      </p:cBhvr>
                                      <p:to>
                                        <p:strVal val="visible"/>
                                      </p:to>
                                    </p:set>
                                    <p:animEffect transition="in" filter="barn(inVertical)">
                                      <p:cBhvr>
                                        <p:cTn id="12"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43622790-AA4F-B32D-DF3D-6EC1EC3E56E5}"/>
              </a:ext>
            </a:extLst>
          </p:cNvPr>
          <p:cNvSpPr>
            <a:spLocks noGrp="1"/>
          </p:cNvSpPr>
          <p:nvPr>
            <p:ph type="title"/>
          </p:nvPr>
        </p:nvSpPr>
        <p:spPr/>
        <p:txBody>
          <a:bodyPr/>
          <a:lstStyle/>
          <a:p>
            <a:pPr eaLnBrk="1" hangingPunct="1"/>
            <a:r>
              <a:rPr lang="zh-CN" altLang="en-US" sz="3200"/>
              <a:t>功能冒险和逻辑冒险</a:t>
            </a:r>
          </a:p>
        </p:txBody>
      </p:sp>
      <p:pic>
        <p:nvPicPr>
          <p:cNvPr id="4" name="Picture 5" descr="4Z50">
            <a:extLst>
              <a:ext uri="{FF2B5EF4-FFF2-40B4-BE49-F238E27FC236}">
                <a16:creationId xmlns:a16="http://schemas.microsoft.com/office/drawing/2014/main" id="{9507BB3D-BFD6-6AE9-794F-2B50812CE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325" y="2200275"/>
            <a:ext cx="40386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a:extLst>
              <a:ext uri="{FF2B5EF4-FFF2-40B4-BE49-F238E27FC236}">
                <a16:creationId xmlns:a16="http://schemas.microsoft.com/office/drawing/2014/main" id="{B666CD73-5AC8-CD5C-395C-5EA11D847E01}"/>
              </a:ext>
            </a:extLst>
          </p:cNvPr>
          <p:cNvSpPr txBox="1">
            <a:spLocks noChangeArrowheads="1"/>
          </p:cNvSpPr>
          <p:nvPr/>
        </p:nvSpPr>
        <p:spPr bwMode="auto">
          <a:xfrm>
            <a:off x="1038225" y="3627438"/>
            <a:ext cx="74168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000">
                <a:latin typeface="宋体" panose="02010600030101010101" pitchFamily="2" charset="-122"/>
              </a:rPr>
              <a:t>     当输入信号</a:t>
            </a:r>
            <a:r>
              <a:rPr kumimoji="1" lang="en-US" altLang="zh-CN" sz="2000">
                <a:latin typeface="宋体" panose="02010600030101010101" pitchFamily="2" charset="-122"/>
              </a:rPr>
              <a:t>ABC</a:t>
            </a:r>
            <a:r>
              <a:rPr kumimoji="1" lang="zh-CN" altLang="en-US" sz="2000">
                <a:latin typeface="宋体" panose="02010600030101010101" pitchFamily="2" charset="-122"/>
              </a:rPr>
              <a:t>从</a:t>
            </a:r>
            <a:r>
              <a:rPr kumimoji="1" lang="en-US" altLang="zh-CN" sz="2000">
                <a:latin typeface="宋体" panose="02010600030101010101" pitchFamily="2" charset="-122"/>
              </a:rPr>
              <a:t>001</a:t>
            </a:r>
            <a:r>
              <a:rPr kumimoji="1" lang="zh-CN" altLang="en-US" sz="2000">
                <a:latin typeface="宋体" panose="02010600030101010101" pitchFamily="2" charset="-122"/>
              </a:rPr>
              <a:t>变到</a:t>
            </a:r>
            <a:r>
              <a:rPr kumimoji="1" lang="en-US" altLang="zh-CN" sz="2000">
                <a:latin typeface="宋体" panose="02010600030101010101" pitchFamily="2" charset="-122"/>
              </a:rPr>
              <a:t>010</a:t>
            </a:r>
            <a:r>
              <a:rPr kumimoji="1" lang="zh-CN" altLang="en-US" sz="2000">
                <a:latin typeface="宋体" panose="02010600030101010101" pitchFamily="2" charset="-122"/>
              </a:rPr>
              <a:t>时，若</a:t>
            </a:r>
            <a:r>
              <a:rPr kumimoji="1" lang="en-US" altLang="zh-CN" sz="2000">
                <a:latin typeface="宋体" panose="02010600030101010101" pitchFamily="2" charset="-122"/>
              </a:rPr>
              <a:t>B</a:t>
            </a:r>
            <a:r>
              <a:rPr kumimoji="1" lang="zh-CN" altLang="en-US" sz="2000">
                <a:latin typeface="宋体" panose="02010600030101010101" pitchFamily="2" charset="-122"/>
              </a:rPr>
              <a:t>先于</a:t>
            </a:r>
            <a:r>
              <a:rPr kumimoji="1" lang="en-US" altLang="zh-CN" sz="2000">
                <a:latin typeface="宋体" panose="02010600030101010101" pitchFamily="2" charset="-122"/>
              </a:rPr>
              <a:t>C</a:t>
            </a:r>
            <a:r>
              <a:rPr kumimoji="1" lang="zh-CN" altLang="en-US" sz="2000">
                <a:latin typeface="宋体" panose="02010600030101010101" pitchFamily="2" charset="-122"/>
              </a:rPr>
              <a:t>变化，则输入信号</a:t>
            </a:r>
            <a:r>
              <a:rPr kumimoji="1" lang="en-US" altLang="zh-CN" sz="2000">
                <a:latin typeface="宋体" panose="02010600030101010101" pitchFamily="2" charset="-122"/>
              </a:rPr>
              <a:t>ABC</a:t>
            </a:r>
            <a:r>
              <a:rPr kumimoji="1" lang="zh-CN" altLang="en-US" sz="2000">
                <a:latin typeface="宋体" panose="02010600030101010101" pitchFamily="2" charset="-122"/>
              </a:rPr>
              <a:t>将由</a:t>
            </a:r>
            <a:r>
              <a:rPr kumimoji="1" lang="en-US" altLang="zh-CN" sz="2000">
                <a:latin typeface="宋体" panose="02010600030101010101" pitchFamily="2" charset="-122"/>
              </a:rPr>
              <a:t>001 → 011 → 010</a:t>
            </a:r>
            <a:r>
              <a:rPr kumimoji="1" lang="zh-CN" altLang="en-US" sz="2000">
                <a:latin typeface="宋体" panose="02010600030101010101" pitchFamily="2" charset="-122"/>
              </a:rPr>
              <a:t>，所经路径的函数值不相同，输出就会发生   </a:t>
            </a:r>
            <a:r>
              <a:rPr kumimoji="1" lang="en-US" altLang="zh-CN" sz="2000">
                <a:latin typeface="宋体" panose="02010600030101010101" pitchFamily="2" charset="-122"/>
              </a:rPr>
              <a:t>0 →1 →0</a:t>
            </a:r>
            <a:r>
              <a:rPr kumimoji="1" lang="zh-CN" altLang="en-US" sz="2000">
                <a:latin typeface="宋体" panose="02010600030101010101" pitchFamily="2" charset="-122"/>
              </a:rPr>
              <a:t>的错误。就是功能冒险。</a:t>
            </a:r>
            <a:r>
              <a:rPr kumimoji="1" lang="zh-CN" altLang="en-US" sz="2000">
                <a:latin typeface="Times New Roman" panose="02020603050405020304" pitchFamily="18" charset="0"/>
              </a:rPr>
              <a:t> </a:t>
            </a:r>
          </a:p>
        </p:txBody>
      </p:sp>
      <p:sp>
        <p:nvSpPr>
          <p:cNvPr id="6" name="Rectangle 7">
            <a:extLst>
              <a:ext uri="{FF2B5EF4-FFF2-40B4-BE49-F238E27FC236}">
                <a16:creationId xmlns:a16="http://schemas.microsoft.com/office/drawing/2014/main" id="{9D6B0D74-8D4D-CBFA-B7B5-9525FD3FBF71}"/>
              </a:ext>
            </a:extLst>
          </p:cNvPr>
          <p:cNvSpPr>
            <a:spLocks noChangeArrowheads="1"/>
          </p:cNvSpPr>
          <p:nvPr/>
        </p:nvSpPr>
        <p:spPr bwMode="auto">
          <a:xfrm>
            <a:off x="682625" y="1017588"/>
            <a:ext cx="8108950"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8735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365125">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
                <a:schemeClr val="tx2"/>
              </a:buClr>
              <a:buSzTx/>
            </a:pPr>
            <a:r>
              <a:rPr lang="zh-CN" altLang="en-US" sz="2400"/>
              <a:t>功能冒险 </a:t>
            </a:r>
          </a:p>
          <a:p>
            <a:pPr lvl="1">
              <a:spcBef>
                <a:spcPct val="0"/>
              </a:spcBef>
              <a:buClrTx/>
              <a:buSzTx/>
              <a:buFontTx/>
              <a:buNone/>
            </a:pPr>
            <a:r>
              <a:rPr lang="zh-CN" altLang="en-US" sz="2000"/>
              <a:t>       在组合逻辑电路中，当有两个或两个以上输入信号同时产生变化时，在输出端产生了毛刺，这种冒险称为功能冒险。</a:t>
            </a:r>
          </a:p>
        </p:txBody>
      </p:sp>
      <p:sp>
        <p:nvSpPr>
          <p:cNvPr id="7" name="Rectangle 12">
            <a:extLst>
              <a:ext uri="{FF2B5EF4-FFF2-40B4-BE49-F238E27FC236}">
                <a16:creationId xmlns:a16="http://schemas.microsoft.com/office/drawing/2014/main" id="{E5155382-B26F-3290-842D-A27CF3934C0D}"/>
              </a:ext>
            </a:extLst>
          </p:cNvPr>
          <p:cNvSpPr>
            <a:spLocks noChangeArrowheads="1"/>
          </p:cNvSpPr>
          <p:nvPr/>
        </p:nvSpPr>
        <p:spPr bwMode="auto">
          <a:xfrm>
            <a:off x="971550" y="5121275"/>
            <a:ext cx="8040688" cy="140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365125">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
                <a:schemeClr val="tx2"/>
              </a:buClr>
              <a:buSzTx/>
            </a:pPr>
            <a:r>
              <a:rPr lang="zh-CN" altLang="en-US" sz="2400"/>
              <a:t> 逻辑冒险</a:t>
            </a:r>
          </a:p>
          <a:p>
            <a:pPr lvl="1">
              <a:spcBef>
                <a:spcPct val="0"/>
              </a:spcBef>
              <a:buClr>
                <a:schemeClr val="tx2"/>
              </a:buClr>
              <a:buSzTx/>
              <a:buFontTx/>
              <a:buNone/>
            </a:pPr>
            <a:r>
              <a:rPr lang="zh-CN" altLang="en-US" sz="2000"/>
              <a:t>       在组合逻辑电路中，当只有一个变量产生变化时出现的冒险，称为逻辑冒险。</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additive="base">
                                        <p:cTn id="29"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 calcmode="lin" valueType="num">
                                      <p:cBhvr additive="base">
                                        <p:cTn id="3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build="p" autoUpdateAnimBg="0"/>
      <p:bldP spid="7"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2BC3548-B89B-6270-4604-8DBE8DD6F286}"/>
              </a:ext>
            </a:extLst>
          </p:cNvPr>
          <p:cNvSpPr>
            <a:spLocks noGrp="1" noChangeArrowheads="1"/>
          </p:cNvSpPr>
          <p:nvPr>
            <p:ph type="title"/>
          </p:nvPr>
        </p:nvSpPr>
        <p:spPr/>
        <p:txBody>
          <a:bodyPr/>
          <a:lstStyle/>
          <a:p>
            <a:pPr eaLnBrk="1" hangingPunct="1"/>
            <a:r>
              <a:rPr lang="en-US" altLang="zh-CN" sz="3200"/>
              <a:t>4.4.2 </a:t>
            </a:r>
            <a:r>
              <a:rPr lang="zh-CN" altLang="en-US" sz="3200"/>
              <a:t>竞争</a:t>
            </a:r>
            <a:r>
              <a:rPr lang="en-US" altLang="zh-CN" sz="3200"/>
              <a:t>-</a:t>
            </a:r>
            <a:r>
              <a:rPr lang="zh-CN" altLang="en-US" sz="3200"/>
              <a:t>冒险的判断 </a:t>
            </a:r>
          </a:p>
        </p:txBody>
      </p:sp>
      <p:sp>
        <p:nvSpPr>
          <p:cNvPr id="24579" name="Rectangle 5">
            <a:extLst>
              <a:ext uri="{FF2B5EF4-FFF2-40B4-BE49-F238E27FC236}">
                <a16:creationId xmlns:a16="http://schemas.microsoft.com/office/drawing/2014/main" id="{8EA6A904-5B29-2F91-DB21-A7376FCBC51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14" name="Rectangle 5">
            <a:extLst>
              <a:ext uri="{FF2B5EF4-FFF2-40B4-BE49-F238E27FC236}">
                <a16:creationId xmlns:a16="http://schemas.microsoft.com/office/drawing/2014/main" id="{49163608-535E-4601-554C-92C13FAD2A65}"/>
              </a:ext>
            </a:extLst>
          </p:cNvPr>
          <p:cNvSpPr>
            <a:spLocks noChangeArrowheads="1"/>
          </p:cNvSpPr>
          <p:nvPr/>
        </p:nvSpPr>
        <p:spPr bwMode="auto">
          <a:xfrm>
            <a:off x="1295400" y="1125538"/>
            <a:ext cx="529272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334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
                <a:srgbClr val="860000"/>
              </a:buClr>
              <a:buSzTx/>
            </a:pPr>
            <a:r>
              <a:rPr lang="zh-CN" altLang="en-US" sz="2400"/>
              <a:t>表达式法</a:t>
            </a:r>
          </a:p>
          <a:p>
            <a:pPr eaLnBrk="1" hangingPunct="1">
              <a:lnSpc>
                <a:spcPct val="150000"/>
              </a:lnSpc>
              <a:spcBef>
                <a:spcPct val="0"/>
              </a:spcBef>
              <a:buClr>
                <a:srgbClr val="860000"/>
              </a:buClr>
              <a:buSzTx/>
            </a:pPr>
            <a:r>
              <a:rPr lang="zh-CN" altLang="en-US" sz="2400"/>
              <a:t>卡诺图法</a:t>
            </a:r>
          </a:p>
          <a:p>
            <a:pPr eaLnBrk="1" hangingPunct="1">
              <a:lnSpc>
                <a:spcPct val="150000"/>
              </a:lnSpc>
              <a:spcBef>
                <a:spcPct val="0"/>
              </a:spcBef>
              <a:buClr>
                <a:srgbClr val="860000"/>
              </a:buClr>
              <a:buSzTx/>
            </a:pPr>
            <a:r>
              <a:rPr lang="zh-CN" altLang="en-US" sz="2400"/>
              <a:t>软件仿真及实验法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4856" name="Rectangle 8">
            <a:extLst>
              <a:ext uri="{FF2B5EF4-FFF2-40B4-BE49-F238E27FC236}">
                <a16:creationId xmlns:a16="http://schemas.microsoft.com/office/drawing/2014/main" id="{1BC44D64-F130-3136-BC09-798508FB4635}"/>
              </a:ext>
            </a:extLst>
          </p:cNvPr>
          <p:cNvSpPr>
            <a:spLocks/>
          </p:cNvSpPr>
          <p:nvPr/>
        </p:nvSpPr>
        <p:spPr bwMode="auto">
          <a:xfrm>
            <a:off x="900113" y="3846513"/>
            <a:ext cx="7164387" cy="396875"/>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800">
                <a:latin typeface="宋体" panose="02010600030101010101" pitchFamily="2" charset="-122"/>
              </a:rPr>
              <a:t>例</a:t>
            </a:r>
            <a:r>
              <a:rPr lang="en-US" altLang="zh-CN" sz="1800">
                <a:latin typeface="宋体" panose="02010600030101010101" pitchFamily="2" charset="-122"/>
              </a:rPr>
              <a:t>4.16.</a:t>
            </a:r>
            <a:r>
              <a:rPr lang="zh-CN" altLang="en-US" sz="1800">
                <a:latin typeface="宋体" panose="02010600030101010101" pitchFamily="2" charset="-122"/>
              </a:rPr>
              <a:t>判断以下函数是否可能产生冒险现象</a:t>
            </a:r>
            <a:r>
              <a:rPr lang="en-US" altLang="zh-CN" sz="1800">
                <a:latin typeface="宋体" panose="02010600030101010101" pitchFamily="2" charset="-122"/>
              </a:rPr>
              <a:t>:</a:t>
            </a:r>
            <a:r>
              <a:rPr lang="en-US" altLang="zh-CN" sz="1800"/>
              <a:t> </a:t>
            </a:r>
          </a:p>
        </p:txBody>
      </p:sp>
      <p:sp>
        <p:nvSpPr>
          <p:cNvPr id="334861" name="Rectangle 13">
            <a:extLst>
              <a:ext uri="{FF2B5EF4-FFF2-40B4-BE49-F238E27FC236}">
                <a16:creationId xmlns:a16="http://schemas.microsoft.com/office/drawing/2014/main" id="{2E213670-A04A-017B-4C26-9DE4B9E42950}"/>
              </a:ext>
            </a:extLst>
          </p:cNvPr>
          <p:cNvSpPr>
            <a:spLocks/>
          </p:cNvSpPr>
          <p:nvPr/>
        </p:nvSpPr>
        <p:spPr bwMode="auto">
          <a:xfrm>
            <a:off x="935038" y="1974850"/>
            <a:ext cx="7183437" cy="396875"/>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800">
                <a:latin typeface="宋体" panose="02010600030101010101" pitchFamily="2" charset="-122"/>
              </a:rPr>
              <a:t>例</a:t>
            </a:r>
            <a:r>
              <a:rPr lang="en-US" altLang="zh-CN" sz="1800">
                <a:latin typeface="宋体" panose="02010600030101010101" pitchFamily="2" charset="-122"/>
              </a:rPr>
              <a:t>4.15.</a:t>
            </a:r>
            <a:r>
              <a:rPr lang="zh-CN" altLang="en-US" sz="1800">
                <a:latin typeface="宋体" panose="02010600030101010101" pitchFamily="2" charset="-122"/>
              </a:rPr>
              <a:t>判断以下函数是否可能产生冒险现象</a:t>
            </a:r>
            <a:r>
              <a:rPr lang="en-US" altLang="zh-CN" sz="1800">
                <a:latin typeface="宋体" panose="02010600030101010101" pitchFamily="2" charset="-122"/>
              </a:rPr>
              <a:t>:</a:t>
            </a:r>
            <a:r>
              <a:rPr lang="en-US" altLang="zh-CN" sz="1800"/>
              <a:t> </a:t>
            </a:r>
          </a:p>
        </p:txBody>
      </p:sp>
      <p:sp>
        <p:nvSpPr>
          <p:cNvPr id="334863" name="Rectangle 15">
            <a:extLst>
              <a:ext uri="{FF2B5EF4-FFF2-40B4-BE49-F238E27FC236}">
                <a16:creationId xmlns:a16="http://schemas.microsoft.com/office/drawing/2014/main" id="{4D1A2709-A509-CF6A-1214-48C119CD38E2}"/>
              </a:ext>
            </a:extLst>
          </p:cNvPr>
          <p:cNvSpPr>
            <a:spLocks noChangeArrowheads="1"/>
          </p:cNvSpPr>
          <p:nvPr/>
        </p:nvSpPr>
        <p:spPr bwMode="auto">
          <a:xfrm>
            <a:off x="900113" y="5794375"/>
            <a:ext cx="7989887" cy="671513"/>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indent="45720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marL="0" lvl="1" eaLnBrk="1" hangingPunct="1">
              <a:lnSpc>
                <a:spcPct val="110000"/>
              </a:lnSpc>
              <a:spcBef>
                <a:spcPct val="0"/>
              </a:spcBef>
              <a:buClrTx/>
              <a:buSzTx/>
              <a:buFontTx/>
              <a:buNone/>
            </a:pPr>
            <a:r>
              <a:rPr lang="zh-CN" altLang="en-US" sz="1800"/>
              <a:t>但是当输入变量的数目较多时，从逻辑函数表达式上难于找出所有可能产生的竞争</a:t>
            </a:r>
            <a:r>
              <a:rPr lang="en-US" altLang="zh-CN" sz="1800"/>
              <a:t>-</a:t>
            </a:r>
            <a:r>
              <a:rPr lang="zh-CN" altLang="en-US" sz="1800"/>
              <a:t>冒险。</a:t>
            </a:r>
          </a:p>
        </p:txBody>
      </p:sp>
      <p:sp>
        <p:nvSpPr>
          <p:cNvPr id="25605" name="Rectangle 3">
            <a:extLst>
              <a:ext uri="{FF2B5EF4-FFF2-40B4-BE49-F238E27FC236}">
                <a16:creationId xmlns:a16="http://schemas.microsoft.com/office/drawing/2014/main" id="{3697E095-1C65-6690-9D92-3AFE8D97B1BB}"/>
              </a:ext>
            </a:extLst>
          </p:cNvPr>
          <p:cNvSpPr>
            <a:spLocks noChangeArrowheads="1"/>
          </p:cNvSpPr>
          <p:nvPr/>
        </p:nvSpPr>
        <p:spPr bwMode="auto">
          <a:xfrm>
            <a:off x="717550" y="742950"/>
            <a:ext cx="81724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365125">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en-US" altLang="zh-CN" sz="2400">
                <a:solidFill>
                  <a:srgbClr val="0000CC"/>
                </a:solidFill>
              </a:rPr>
              <a:t>1. </a:t>
            </a:r>
            <a:r>
              <a:rPr lang="zh-CN" altLang="en-US" sz="2400">
                <a:solidFill>
                  <a:srgbClr val="0000CC"/>
                </a:solidFill>
              </a:rPr>
              <a:t>表达式法</a:t>
            </a:r>
          </a:p>
          <a:p>
            <a:pPr lvl="1" eaLnBrk="1" hangingPunct="1">
              <a:lnSpc>
                <a:spcPct val="125000"/>
              </a:lnSpc>
              <a:spcBef>
                <a:spcPct val="0"/>
              </a:spcBef>
              <a:buClrTx/>
              <a:buSzTx/>
              <a:buFontTx/>
              <a:buNone/>
            </a:pPr>
            <a:r>
              <a:rPr lang="zh-CN" altLang="en-US" sz="1800"/>
              <a:t>      在逻辑函数表达式中，某个变量以原变量和反变量出现时，其它变量取</a:t>
            </a:r>
            <a:r>
              <a:rPr lang="en-US" altLang="zh-CN" sz="1800"/>
              <a:t>1</a:t>
            </a:r>
            <a:r>
              <a:rPr lang="zh-CN" altLang="en-US" sz="1800"/>
              <a:t>或取</a:t>
            </a:r>
            <a:r>
              <a:rPr lang="en-US" altLang="zh-CN" sz="1800"/>
              <a:t>0</a:t>
            </a:r>
            <a:r>
              <a:rPr lang="zh-CN" altLang="en-US" sz="1800"/>
              <a:t>，若得到表达式为</a:t>
            </a:r>
            <a:r>
              <a:rPr lang="en-US" altLang="zh-CN" sz="1800"/>
              <a:t>                 </a:t>
            </a:r>
            <a:r>
              <a:rPr lang="zh-CN" altLang="en-US" sz="1800"/>
              <a:t>或</a:t>
            </a:r>
            <a:r>
              <a:rPr lang="en-US" altLang="zh-CN" sz="1800"/>
              <a:t>               </a:t>
            </a:r>
            <a:r>
              <a:rPr lang="zh-CN" altLang="en-US" sz="1800"/>
              <a:t>则可以判定存在竞争</a:t>
            </a:r>
            <a:r>
              <a:rPr lang="en-US" altLang="zh-CN" sz="1800"/>
              <a:t>-</a:t>
            </a:r>
            <a:r>
              <a:rPr lang="zh-CN" altLang="en-US" sz="1800"/>
              <a:t>冒险。</a:t>
            </a:r>
          </a:p>
        </p:txBody>
      </p:sp>
      <p:sp>
        <p:nvSpPr>
          <p:cNvPr id="334865" name="Text Box 17">
            <a:extLst>
              <a:ext uri="{FF2B5EF4-FFF2-40B4-BE49-F238E27FC236}">
                <a16:creationId xmlns:a16="http://schemas.microsoft.com/office/drawing/2014/main" id="{E9485E1A-AC80-29C3-234F-679D0337A452}"/>
              </a:ext>
            </a:extLst>
          </p:cNvPr>
          <p:cNvSpPr txBox="1">
            <a:spLocks noChangeArrowheads="1"/>
          </p:cNvSpPr>
          <p:nvPr/>
        </p:nvSpPr>
        <p:spPr bwMode="auto">
          <a:xfrm>
            <a:off x="1295400" y="2898775"/>
            <a:ext cx="6734175" cy="8604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3050" indent="-27305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860000"/>
              </a:buClr>
              <a:buSzTx/>
              <a:buFontTx/>
              <a:buNone/>
            </a:pPr>
            <a:r>
              <a:rPr kumimoji="1" lang="zh-CN" altLang="en-US" sz="2000">
                <a:latin typeface="Franklin Gothic Medium" panose="020B0603020102020204" pitchFamily="34" charset="0"/>
              </a:rPr>
              <a:t>当  </a:t>
            </a:r>
            <a:r>
              <a:rPr kumimoji="1" lang="en-US" altLang="zh-CN" sz="2000">
                <a:latin typeface="Franklin Gothic Medium" panose="020B0603020102020204" pitchFamily="34" charset="0"/>
              </a:rPr>
              <a:t>B = C = 1</a:t>
            </a:r>
            <a:r>
              <a:rPr kumimoji="1" lang="zh-CN" altLang="en-US" sz="2000">
                <a:latin typeface="Franklin Gothic Medium" panose="020B0603020102020204" pitchFamily="34" charset="0"/>
              </a:rPr>
              <a:t>时，</a:t>
            </a:r>
            <a:endParaRPr kumimoji="1" lang="en-US" altLang="zh-CN" sz="2000">
              <a:latin typeface="Franklin Gothic Medium" panose="020B0603020102020204" pitchFamily="34" charset="0"/>
            </a:endParaRPr>
          </a:p>
          <a:p>
            <a:pPr eaLnBrk="1" hangingPunct="1">
              <a:spcBef>
                <a:spcPct val="50000"/>
              </a:spcBef>
              <a:buClr>
                <a:srgbClr val="860000"/>
              </a:buClr>
              <a:buSzTx/>
              <a:buFontTx/>
              <a:buNone/>
            </a:pPr>
            <a:r>
              <a:rPr kumimoji="1" lang="zh-CN" altLang="en-US" sz="2000">
                <a:latin typeface="Franklin Gothic Medium" panose="020B0603020102020204" pitchFamily="34" charset="0"/>
              </a:rPr>
              <a:t>所以，在</a:t>
            </a:r>
            <a:r>
              <a:rPr kumimoji="1" lang="en-US" altLang="zh-CN" sz="2000">
                <a:latin typeface="Franklin Gothic Medium" panose="020B0603020102020204" pitchFamily="34" charset="0"/>
              </a:rPr>
              <a:t>A</a:t>
            </a:r>
            <a:r>
              <a:rPr kumimoji="1" lang="zh-CN" altLang="en-US" sz="2000">
                <a:latin typeface="Franklin Gothic Medium" panose="020B0603020102020204" pitchFamily="34" charset="0"/>
              </a:rPr>
              <a:t>由</a:t>
            </a:r>
            <a:r>
              <a:rPr kumimoji="1" lang="en-US" altLang="zh-CN" sz="2000">
                <a:latin typeface="Franklin Gothic Medium" panose="020B0603020102020204" pitchFamily="34" charset="0"/>
              </a:rPr>
              <a:t>1</a:t>
            </a:r>
            <a:r>
              <a:rPr kumimoji="1" lang="zh-CN" altLang="en-US" sz="2000">
                <a:latin typeface="Franklin Gothic Medium" panose="020B0603020102020204" pitchFamily="34" charset="0"/>
              </a:rPr>
              <a:t>变</a:t>
            </a:r>
            <a:r>
              <a:rPr kumimoji="1" lang="en-US" altLang="zh-CN" sz="2000">
                <a:latin typeface="Franklin Gothic Medium" panose="020B0603020102020204" pitchFamily="34" charset="0"/>
              </a:rPr>
              <a:t>0</a:t>
            </a:r>
            <a:r>
              <a:rPr kumimoji="1" lang="zh-CN" altLang="en-US" sz="2000">
                <a:latin typeface="Franklin Gothic Medium" panose="020B0603020102020204" pitchFamily="34" charset="0"/>
              </a:rPr>
              <a:t>时，可能产生“</a:t>
            </a:r>
            <a:r>
              <a:rPr kumimoji="1" lang="en-US" altLang="zh-CN" sz="2000">
                <a:latin typeface="Franklin Gothic Medium" panose="020B0603020102020204" pitchFamily="34" charset="0"/>
              </a:rPr>
              <a:t>0”</a:t>
            </a:r>
            <a:r>
              <a:rPr kumimoji="1" lang="zh-CN" altLang="en-US" sz="2000">
                <a:latin typeface="Franklin Gothic Medium" panose="020B0603020102020204" pitchFamily="34" charset="0"/>
              </a:rPr>
              <a:t>型冒型。</a:t>
            </a:r>
          </a:p>
        </p:txBody>
      </p:sp>
      <p:sp>
        <p:nvSpPr>
          <p:cNvPr id="334866" name="Text Box 18">
            <a:extLst>
              <a:ext uri="{FF2B5EF4-FFF2-40B4-BE49-F238E27FC236}">
                <a16:creationId xmlns:a16="http://schemas.microsoft.com/office/drawing/2014/main" id="{1C7DF740-9BF5-4A78-A8A4-55F8F7F01215}"/>
              </a:ext>
            </a:extLst>
          </p:cNvPr>
          <p:cNvSpPr txBox="1">
            <a:spLocks noChangeArrowheads="1"/>
          </p:cNvSpPr>
          <p:nvPr/>
        </p:nvSpPr>
        <p:spPr bwMode="auto">
          <a:xfrm>
            <a:off x="1368425" y="4835525"/>
            <a:ext cx="6734175" cy="8620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3050" indent="-27305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860000"/>
              </a:buClr>
              <a:buSzTx/>
              <a:buFontTx/>
              <a:buNone/>
            </a:pPr>
            <a:r>
              <a:rPr kumimoji="1" lang="zh-CN" altLang="en-US" sz="2000">
                <a:latin typeface="Franklin Gothic Medium" panose="020B0603020102020204" pitchFamily="34" charset="0"/>
              </a:rPr>
              <a:t>当  </a:t>
            </a:r>
            <a:r>
              <a:rPr kumimoji="1" lang="en-US" altLang="zh-CN" sz="2000">
                <a:latin typeface="Franklin Gothic Medium" panose="020B0603020102020204" pitchFamily="34" charset="0"/>
              </a:rPr>
              <a:t>B = C = 0</a:t>
            </a:r>
            <a:r>
              <a:rPr kumimoji="1" lang="zh-CN" altLang="en-US" sz="2000">
                <a:latin typeface="Franklin Gothic Medium" panose="020B0603020102020204" pitchFamily="34" charset="0"/>
              </a:rPr>
              <a:t>时，</a:t>
            </a:r>
            <a:endParaRPr kumimoji="1" lang="en-US" altLang="zh-CN" sz="2000">
              <a:latin typeface="Franklin Gothic Medium" panose="020B0603020102020204" pitchFamily="34" charset="0"/>
            </a:endParaRPr>
          </a:p>
          <a:p>
            <a:pPr eaLnBrk="1" hangingPunct="1">
              <a:spcBef>
                <a:spcPct val="50000"/>
              </a:spcBef>
              <a:buClr>
                <a:srgbClr val="860000"/>
              </a:buClr>
              <a:buSzTx/>
              <a:buFontTx/>
              <a:buNone/>
            </a:pPr>
            <a:r>
              <a:rPr kumimoji="1" lang="zh-CN" altLang="en-US" sz="2000">
                <a:latin typeface="Franklin Gothic Medium" panose="020B0603020102020204" pitchFamily="34" charset="0"/>
              </a:rPr>
              <a:t>所以，在</a:t>
            </a:r>
            <a:r>
              <a:rPr kumimoji="1" lang="en-US" altLang="zh-CN" sz="2000">
                <a:latin typeface="Franklin Gothic Medium" panose="020B0603020102020204" pitchFamily="34" charset="0"/>
              </a:rPr>
              <a:t>A</a:t>
            </a:r>
            <a:r>
              <a:rPr kumimoji="1" lang="zh-CN" altLang="en-US" sz="2000">
                <a:latin typeface="Franklin Gothic Medium" panose="020B0603020102020204" pitchFamily="34" charset="0"/>
              </a:rPr>
              <a:t>由</a:t>
            </a:r>
            <a:r>
              <a:rPr kumimoji="1" lang="en-US" altLang="zh-CN" sz="2000">
                <a:latin typeface="Franklin Gothic Medium" panose="020B0603020102020204" pitchFamily="34" charset="0"/>
              </a:rPr>
              <a:t>0</a:t>
            </a:r>
            <a:r>
              <a:rPr kumimoji="1" lang="zh-CN" altLang="en-US" sz="2000">
                <a:latin typeface="Franklin Gothic Medium" panose="020B0603020102020204" pitchFamily="34" charset="0"/>
              </a:rPr>
              <a:t>变</a:t>
            </a:r>
            <a:r>
              <a:rPr kumimoji="1" lang="en-US" altLang="zh-CN" sz="2000">
                <a:latin typeface="Franklin Gothic Medium" panose="020B0603020102020204" pitchFamily="34" charset="0"/>
              </a:rPr>
              <a:t>1</a:t>
            </a:r>
            <a:r>
              <a:rPr kumimoji="1" lang="zh-CN" altLang="en-US" sz="2000">
                <a:latin typeface="Franklin Gothic Medium" panose="020B0603020102020204" pitchFamily="34" charset="0"/>
              </a:rPr>
              <a:t>时，可能产生“</a:t>
            </a:r>
            <a:r>
              <a:rPr kumimoji="1" lang="en-US" altLang="zh-CN" sz="2000">
                <a:latin typeface="Franklin Gothic Medium" panose="020B0603020102020204" pitchFamily="34" charset="0"/>
              </a:rPr>
              <a:t>1”</a:t>
            </a:r>
            <a:r>
              <a:rPr kumimoji="1" lang="zh-CN" altLang="en-US" sz="2000">
                <a:latin typeface="Franklin Gothic Medium" panose="020B0603020102020204" pitchFamily="34" charset="0"/>
              </a:rPr>
              <a:t>型冒型。 </a:t>
            </a:r>
            <a:endParaRPr kumimoji="1" lang="en-US" altLang="zh-CN" sz="2000">
              <a:latin typeface="Franklin Gothic Medium" panose="020B0603020102020204" pitchFamily="34" charset="0"/>
            </a:endParaRPr>
          </a:p>
        </p:txBody>
      </p:sp>
      <p:sp>
        <p:nvSpPr>
          <p:cNvPr id="25608" name="Rectangle 2">
            <a:extLst>
              <a:ext uri="{FF2B5EF4-FFF2-40B4-BE49-F238E27FC236}">
                <a16:creationId xmlns:a16="http://schemas.microsoft.com/office/drawing/2014/main" id="{9BAE9894-C06D-9DE7-FFEA-BFA786708EC3}"/>
              </a:ext>
            </a:extLst>
          </p:cNvPr>
          <p:cNvSpPr>
            <a:spLocks noGrp="1" noChangeArrowheads="1"/>
          </p:cNvSpPr>
          <p:nvPr>
            <p:ph type="title"/>
          </p:nvPr>
        </p:nvSpPr>
        <p:spPr>
          <a:xfrm>
            <a:off x="717550" y="168275"/>
            <a:ext cx="7793038" cy="477838"/>
          </a:xfrm>
        </p:spPr>
        <p:txBody>
          <a:bodyPr/>
          <a:lstStyle/>
          <a:p>
            <a:pPr eaLnBrk="1" hangingPunct="1"/>
            <a:r>
              <a:rPr lang="en-US" altLang="zh-CN" sz="3200"/>
              <a:t>4.4.2 </a:t>
            </a:r>
            <a:r>
              <a:rPr lang="zh-CN" altLang="en-US" sz="3200"/>
              <a:t>竞争</a:t>
            </a:r>
            <a:r>
              <a:rPr lang="en-US" altLang="zh-CN" sz="3200"/>
              <a:t>-</a:t>
            </a:r>
            <a:r>
              <a:rPr lang="zh-CN" altLang="en-US" sz="3200"/>
              <a:t>冒险的判断 </a:t>
            </a:r>
          </a:p>
        </p:txBody>
      </p:sp>
      <p:graphicFrame>
        <p:nvGraphicFramePr>
          <p:cNvPr id="7" name="对象 6">
            <a:extLst>
              <a:ext uri="{FF2B5EF4-FFF2-40B4-BE49-F238E27FC236}">
                <a16:creationId xmlns:a16="http://schemas.microsoft.com/office/drawing/2014/main" id="{2A036096-4641-D7D0-C152-6B13C306FE27}"/>
              </a:ext>
            </a:extLst>
          </p:cNvPr>
          <p:cNvGraphicFramePr>
            <a:graphicFrameLocks noChangeAspect="1"/>
          </p:cNvGraphicFramePr>
          <p:nvPr/>
        </p:nvGraphicFramePr>
        <p:xfrm>
          <a:off x="1412875" y="2457450"/>
          <a:ext cx="1847850" cy="369888"/>
        </p:xfrm>
        <a:graphic>
          <a:graphicData uri="http://schemas.openxmlformats.org/presentationml/2006/ole">
            <mc:AlternateContent xmlns:mc="http://schemas.openxmlformats.org/markup-compatibility/2006">
              <mc:Choice xmlns:v="urn:schemas-microsoft-com:vml" Requires="v">
                <p:oleObj name="公式" r:id="rId2" imgW="1459866" imgH="291973" progId="Equation.3">
                  <p:embed/>
                </p:oleObj>
              </mc:Choice>
              <mc:Fallback>
                <p:oleObj name="公式" r:id="rId2" imgW="1459866" imgH="291973" progId="Equation.3">
                  <p:embed/>
                  <p:pic>
                    <p:nvPicPr>
                      <p:cNvPr id="0"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5" y="2457450"/>
                        <a:ext cx="1847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0" name="对象 7">
            <a:extLst>
              <a:ext uri="{FF2B5EF4-FFF2-40B4-BE49-F238E27FC236}">
                <a16:creationId xmlns:a16="http://schemas.microsoft.com/office/drawing/2014/main" id="{68C74D5D-8AF9-D56C-393D-ECEC3455ED66}"/>
              </a:ext>
            </a:extLst>
          </p:cNvPr>
          <p:cNvGraphicFramePr>
            <a:graphicFrameLocks noChangeAspect="1"/>
          </p:cNvGraphicFramePr>
          <p:nvPr/>
        </p:nvGraphicFramePr>
        <p:xfrm>
          <a:off x="3836988" y="1493838"/>
          <a:ext cx="1000125" cy="328612"/>
        </p:xfrm>
        <a:graphic>
          <a:graphicData uri="http://schemas.openxmlformats.org/presentationml/2006/ole">
            <mc:AlternateContent xmlns:mc="http://schemas.openxmlformats.org/markup-compatibility/2006">
              <mc:Choice xmlns:v="urn:schemas-microsoft-com:vml" Requires="v">
                <p:oleObj name="Equation" r:id="rId4" imgW="888614" imgH="291973" progId="Equation.DSMT4">
                  <p:embed/>
                </p:oleObj>
              </mc:Choice>
              <mc:Fallback>
                <p:oleObj name="Equation" r:id="rId4" imgW="888614" imgH="291973" progId="Equation.DSMT4">
                  <p:embed/>
                  <p:pic>
                    <p:nvPicPr>
                      <p:cNvPr id="0"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6988" y="1493838"/>
                        <a:ext cx="10001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1" name="对象 18">
            <a:extLst>
              <a:ext uri="{FF2B5EF4-FFF2-40B4-BE49-F238E27FC236}">
                <a16:creationId xmlns:a16="http://schemas.microsoft.com/office/drawing/2014/main" id="{44E9664F-E13C-C962-0C83-BD1D624C33D5}"/>
              </a:ext>
            </a:extLst>
          </p:cNvPr>
          <p:cNvGraphicFramePr>
            <a:graphicFrameLocks noChangeAspect="1"/>
          </p:cNvGraphicFramePr>
          <p:nvPr/>
        </p:nvGraphicFramePr>
        <p:xfrm>
          <a:off x="5202238" y="1522413"/>
          <a:ext cx="769937" cy="306387"/>
        </p:xfrm>
        <a:graphic>
          <a:graphicData uri="http://schemas.openxmlformats.org/presentationml/2006/ole">
            <mc:AlternateContent xmlns:mc="http://schemas.openxmlformats.org/markup-compatibility/2006">
              <mc:Choice xmlns:v="urn:schemas-microsoft-com:vml" Requires="v">
                <p:oleObj name="公式" r:id="rId6" imgW="736600" imgH="292100" progId="Equation.3">
                  <p:embed/>
                </p:oleObj>
              </mc:Choice>
              <mc:Fallback>
                <p:oleObj name="公式" r:id="rId6" imgW="736600" imgH="292100" progId="Equation.3">
                  <p:embed/>
                  <p:pic>
                    <p:nvPicPr>
                      <p:cNvPr id="0" name="对象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2238" y="1522413"/>
                        <a:ext cx="76993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a:extLst>
              <a:ext uri="{FF2B5EF4-FFF2-40B4-BE49-F238E27FC236}">
                <a16:creationId xmlns:a16="http://schemas.microsoft.com/office/drawing/2014/main" id="{95BC18D7-6F66-8DCA-8E84-F5EE2ED71A5F}"/>
              </a:ext>
            </a:extLst>
          </p:cNvPr>
          <p:cNvGraphicFramePr>
            <a:graphicFrameLocks noChangeAspect="1"/>
          </p:cNvGraphicFramePr>
          <p:nvPr/>
        </p:nvGraphicFramePr>
        <p:xfrm>
          <a:off x="3251200" y="2855913"/>
          <a:ext cx="1133475" cy="373062"/>
        </p:xfrm>
        <a:graphic>
          <a:graphicData uri="http://schemas.openxmlformats.org/presentationml/2006/ole">
            <mc:AlternateContent xmlns:mc="http://schemas.openxmlformats.org/markup-compatibility/2006">
              <mc:Choice xmlns:v="urn:schemas-microsoft-com:vml" Requires="v">
                <p:oleObj name="公式" r:id="rId8" imgW="888614" imgH="291973" progId="Equation.3">
                  <p:embed/>
                </p:oleObj>
              </mc:Choice>
              <mc:Fallback>
                <p:oleObj name="公式" r:id="rId8" imgW="888614" imgH="291973" progId="Equation.3">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1200" y="2855913"/>
                        <a:ext cx="11334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a:extLst>
              <a:ext uri="{FF2B5EF4-FFF2-40B4-BE49-F238E27FC236}">
                <a16:creationId xmlns:a16="http://schemas.microsoft.com/office/drawing/2014/main" id="{B9C2E311-39EB-DAD9-EA8F-A8EDE94F3471}"/>
              </a:ext>
            </a:extLst>
          </p:cNvPr>
          <p:cNvGraphicFramePr>
            <a:graphicFrameLocks noChangeAspect="1"/>
          </p:cNvGraphicFramePr>
          <p:nvPr/>
        </p:nvGraphicFramePr>
        <p:xfrm>
          <a:off x="3292475" y="4826000"/>
          <a:ext cx="884238" cy="350838"/>
        </p:xfrm>
        <a:graphic>
          <a:graphicData uri="http://schemas.openxmlformats.org/presentationml/2006/ole">
            <mc:AlternateContent xmlns:mc="http://schemas.openxmlformats.org/markup-compatibility/2006">
              <mc:Choice xmlns:v="urn:schemas-microsoft-com:vml" Requires="v">
                <p:oleObj name="公式" r:id="rId9" imgW="736600" imgH="292100" progId="Equation.3">
                  <p:embed/>
                </p:oleObj>
              </mc:Choice>
              <mc:Fallback>
                <p:oleObj name="公式" r:id="rId9" imgW="736600" imgH="292100" progId="Equation.3">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2475" y="4826000"/>
                        <a:ext cx="88423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a:extLst>
              <a:ext uri="{FF2B5EF4-FFF2-40B4-BE49-F238E27FC236}">
                <a16:creationId xmlns:a16="http://schemas.microsoft.com/office/drawing/2014/main" id="{9CA9C6E9-5D0C-D167-0EE0-507C3802BD3D}"/>
              </a:ext>
            </a:extLst>
          </p:cNvPr>
          <p:cNvGraphicFramePr>
            <a:graphicFrameLocks noChangeAspect="1"/>
          </p:cNvGraphicFramePr>
          <p:nvPr/>
        </p:nvGraphicFramePr>
        <p:xfrm>
          <a:off x="1512888" y="4329113"/>
          <a:ext cx="3149600" cy="401637"/>
        </p:xfrm>
        <a:graphic>
          <a:graphicData uri="http://schemas.openxmlformats.org/presentationml/2006/ole">
            <mc:AlternateContent xmlns:mc="http://schemas.openxmlformats.org/markup-compatibility/2006">
              <mc:Choice xmlns:v="urn:schemas-microsoft-com:vml" Requires="v">
                <p:oleObj name="公式" r:id="rId10" imgW="2489200" imgH="317500" progId="Equation.3">
                  <p:embed/>
                </p:oleObj>
              </mc:Choice>
              <mc:Fallback>
                <p:oleObj name="公式" r:id="rId10" imgW="2489200" imgH="317500" progId="Equation.3">
                  <p:embed/>
                  <p:pic>
                    <p:nvPicPr>
                      <p:cNvPr id="0" name="对象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2888" y="4329113"/>
                        <a:ext cx="31496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4861"/>
                                        </p:tgtEl>
                                        <p:attrNameLst>
                                          <p:attrName>style.visibility</p:attrName>
                                        </p:attrNameLst>
                                      </p:cBhvr>
                                      <p:to>
                                        <p:strVal val="visible"/>
                                      </p:to>
                                    </p:set>
                                    <p:animEffect transition="in" filter="barn(inVertical)">
                                      <p:cBhvr>
                                        <p:cTn id="7" dur="500"/>
                                        <p:tgtEl>
                                          <p:spTgt spid="334861"/>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34865"/>
                                        </p:tgtEl>
                                        <p:attrNameLst>
                                          <p:attrName>style.visibility</p:attrName>
                                        </p:attrNameLst>
                                      </p:cBhvr>
                                      <p:to>
                                        <p:strVal val="visible"/>
                                      </p:to>
                                    </p:set>
                                    <p:animEffect transition="in" filter="barn(inVertical)">
                                      <p:cBhvr>
                                        <p:cTn id="18" dur="500"/>
                                        <p:tgtEl>
                                          <p:spTgt spid="33486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34856"/>
                                        </p:tgtEl>
                                        <p:attrNameLst>
                                          <p:attrName>style.visibility</p:attrName>
                                        </p:attrNameLst>
                                      </p:cBhvr>
                                      <p:to>
                                        <p:strVal val="visible"/>
                                      </p:to>
                                    </p:set>
                                    <p:animEffect transition="in" filter="barn(inVertical)">
                                      <p:cBhvr>
                                        <p:cTn id="23" dur="500"/>
                                        <p:tgtEl>
                                          <p:spTgt spid="334856"/>
                                        </p:tgtEl>
                                      </p:cBhvr>
                                    </p:animEffect>
                                  </p:childTnLst>
                                </p:cTn>
                              </p:par>
                              <p:par>
                                <p:cTn id="24" presetID="16" presetClass="entr" presetSubtype="21"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34866"/>
                                        </p:tgtEl>
                                        <p:attrNameLst>
                                          <p:attrName>style.visibility</p:attrName>
                                        </p:attrNameLst>
                                      </p:cBhvr>
                                      <p:to>
                                        <p:strVal val="visible"/>
                                      </p:to>
                                    </p:set>
                                    <p:animEffect transition="in" filter="barn(inVertical)">
                                      <p:cBhvr>
                                        <p:cTn id="31" dur="500"/>
                                        <p:tgtEl>
                                          <p:spTgt spid="334866"/>
                                        </p:tgtEl>
                                      </p:cBhvr>
                                    </p:animEffect>
                                  </p:childTnLst>
                                </p:cTn>
                              </p:par>
                              <p:par>
                                <p:cTn id="32" presetID="16" presetClass="entr" presetSubtype="21"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334863"/>
                                        </p:tgtEl>
                                        <p:attrNameLst>
                                          <p:attrName>style.visibility</p:attrName>
                                        </p:attrNameLst>
                                      </p:cBhvr>
                                      <p:to>
                                        <p:strVal val="visible"/>
                                      </p:to>
                                    </p:set>
                                    <p:animEffect transition="in" filter="barn(inVertical)">
                                      <p:cBhvr>
                                        <p:cTn id="39" dur="500"/>
                                        <p:tgtEl>
                                          <p:spTgt spid="334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6" grpId="0" animBg="1"/>
      <p:bldP spid="334861" grpId="0" animBg="1"/>
      <p:bldP spid="334863" grpId="0" animBg="1"/>
      <p:bldP spid="334865" grpId="0"/>
      <p:bldP spid="3348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DAB8FBD-E08D-198E-8699-71EBFC6FFE42}"/>
              </a:ext>
            </a:extLst>
          </p:cNvPr>
          <p:cNvSpPr>
            <a:spLocks noGrp="1" noChangeArrowheads="1"/>
          </p:cNvSpPr>
          <p:nvPr>
            <p:ph type="title"/>
          </p:nvPr>
        </p:nvSpPr>
        <p:spPr>
          <a:xfrm>
            <a:off x="523875" y="338138"/>
            <a:ext cx="7793038" cy="477837"/>
          </a:xfrm>
        </p:spPr>
        <p:txBody>
          <a:bodyPr/>
          <a:lstStyle/>
          <a:p>
            <a:pPr eaLnBrk="1" hangingPunct="1"/>
            <a:r>
              <a:rPr lang="en-US" altLang="zh-CN" sz="3200"/>
              <a:t>2</a:t>
            </a:r>
            <a:r>
              <a:rPr lang="zh-CN" altLang="en-US" sz="3200"/>
              <a:t>．卡诺图法</a:t>
            </a:r>
          </a:p>
        </p:txBody>
      </p:sp>
      <p:sp>
        <p:nvSpPr>
          <p:cNvPr id="364551" name="Rectangle 7">
            <a:extLst>
              <a:ext uri="{FF2B5EF4-FFF2-40B4-BE49-F238E27FC236}">
                <a16:creationId xmlns:a16="http://schemas.microsoft.com/office/drawing/2014/main" id="{F324472B-2C37-06B2-6A3B-62653C456934}"/>
              </a:ext>
            </a:extLst>
          </p:cNvPr>
          <p:cNvSpPr>
            <a:spLocks noChangeArrowheads="1"/>
          </p:cNvSpPr>
          <p:nvPr/>
        </p:nvSpPr>
        <p:spPr bwMode="auto">
          <a:xfrm>
            <a:off x="254000" y="4860925"/>
            <a:ext cx="8602663"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en-US" altLang="zh-CN" sz="2800">
                <a:solidFill>
                  <a:schemeClr val="tx2"/>
                </a:solidFill>
              </a:rPr>
              <a:t>3</a:t>
            </a:r>
            <a:r>
              <a:rPr lang="zh-CN" altLang="en-US" sz="2800">
                <a:solidFill>
                  <a:schemeClr val="tx2"/>
                </a:solidFill>
              </a:rPr>
              <a:t>．软件仿真法</a:t>
            </a:r>
          </a:p>
          <a:p>
            <a:pPr eaLnBrk="1" hangingPunct="1">
              <a:lnSpc>
                <a:spcPct val="110000"/>
              </a:lnSpc>
              <a:spcBef>
                <a:spcPct val="0"/>
              </a:spcBef>
              <a:buClrTx/>
              <a:buSzTx/>
              <a:buFontTx/>
              <a:buNone/>
            </a:pPr>
            <a:r>
              <a:rPr lang="zh-CN" altLang="en-US" sz="2000"/>
              <a:t>       通过计算机辅助分析的手段也可有效判断电路的竞争</a:t>
            </a:r>
            <a:r>
              <a:rPr lang="en-US" altLang="zh-CN" sz="2000"/>
              <a:t>-</a:t>
            </a:r>
            <a:r>
              <a:rPr lang="zh-CN" altLang="en-US" sz="2000"/>
              <a:t>冒险。利用</a:t>
            </a:r>
            <a:r>
              <a:rPr lang="en-US" altLang="zh-CN" sz="2000"/>
              <a:t>EDA</a:t>
            </a:r>
            <a:r>
              <a:rPr lang="zh-CN" altLang="en-US" sz="2000"/>
              <a:t>设计与仿真工具，绘制电路的原理图，再采用与典型参数值相应的激励信号作为输入，运行仿真程序，即可直接观察电路的输出是否存在竞争</a:t>
            </a:r>
            <a:r>
              <a:rPr lang="en-US" altLang="zh-CN" sz="2000"/>
              <a:t>-</a:t>
            </a:r>
            <a:r>
              <a:rPr lang="zh-CN" altLang="en-US" sz="2000"/>
              <a:t>冒险。 </a:t>
            </a:r>
          </a:p>
        </p:txBody>
      </p:sp>
      <p:sp>
        <p:nvSpPr>
          <p:cNvPr id="10" name="Rectangle 3">
            <a:extLst>
              <a:ext uri="{FF2B5EF4-FFF2-40B4-BE49-F238E27FC236}">
                <a16:creationId xmlns:a16="http://schemas.microsoft.com/office/drawing/2014/main" id="{D4E77018-A9C4-C64D-27AD-6C3CAD5BB8CB}"/>
              </a:ext>
            </a:extLst>
          </p:cNvPr>
          <p:cNvSpPr>
            <a:spLocks noChangeArrowheads="1"/>
          </p:cNvSpPr>
          <p:nvPr/>
        </p:nvSpPr>
        <p:spPr bwMode="auto">
          <a:xfrm>
            <a:off x="533400" y="812800"/>
            <a:ext cx="81915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547688" indent="-18256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lvl="1" eaLnBrk="1" hangingPunct="1">
              <a:lnSpc>
                <a:spcPct val="110000"/>
              </a:lnSpc>
              <a:spcBef>
                <a:spcPct val="0"/>
              </a:spcBef>
              <a:buClrTx/>
              <a:buSzTx/>
            </a:pPr>
            <a:r>
              <a:rPr lang="zh-CN" altLang="en-US" sz="1800"/>
              <a:t>首先将逻辑关系用卡诺图表示，</a:t>
            </a:r>
          </a:p>
          <a:p>
            <a:pPr lvl="1" eaLnBrk="1" hangingPunct="1">
              <a:lnSpc>
                <a:spcPct val="110000"/>
              </a:lnSpc>
              <a:spcBef>
                <a:spcPct val="0"/>
              </a:spcBef>
              <a:buClrTx/>
              <a:buSzTx/>
            </a:pPr>
            <a:r>
              <a:rPr lang="zh-CN" altLang="en-US" sz="1800"/>
              <a:t>若在卡诺图画包围圈时，出现两个包围圈相切而不相交的情况，对应的逻辑电路将存在竞争</a:t>
            </a:r>
            <a:r>
              <a:rPr lang="en-US" altLang="zh-CN" sz="1800"/>
              <a:t>-</a:t>
            </a:r>
            <a:r>
              <a:rPr lang="zh-CN" altLang="en-US" sz="1800"/>
              <a:t>冒险。</a:t>
            </a:r>
          </a:p>
        </p:txBody>
      </p:sp>
      <p:sp>
        <p:nvSpPr>
          <p:cNvPr id="12" name="Text Box 10">
            <a:extLst>
              <a:ext uri="{FF2B5EF4-FFF2-40B4-BE49-F238E27FC236}">
                <a16:creationId xmlns:a16="http://schemas.microsoft.com/office/drawing/2014/main" id="{989C747E-34B2-56A6-D465-CF705577B7B4}"/>
              </a:ext>
            </a:extLst>
          </p:cNvPr>
          <p:cNvSpPr txBox="1">
            <a:spLocks noChangeArrowheads="1"/>
          </p:cNvSpPr>
          <p:nvPr/>
        </p:nvSpPr>
        <p:spPr bwMode="auto">
          <a:xfrm>
            <a:off x="863600" y="3786188"/>
            <a:ext cx="7993063"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3050" indent="-27305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860000"/>
              </a:buClr>
              <a:buSzTx/>
            </a:pPr>
            <a:r>
              <a:rPr kumimoji="1" lang="zh-CN" altLang="en-US" sz="2000">
                <a:latin typeface="Times New Roman" panose="02020603050405020304" pitchFamily="18" charset="0"/>
              </a:rPr>
              <a:t>对于图</a:t>
            </a:r>
            <a:r>
              <a:rPr kumimoji="1" lang="en-US" altLang="zh-CN" sz="2000">
                <a:latin typeface="Times New Roman" panose="02020603050405020304" pitchFamily="18" charset="0"/>
              </a:rPr>
              <a:t>a</a:t>
            </a:r>
            <a:r>
              <a:rPr kumimoji="1" lang="zh-CN" altLang="en-US" sz="2000">
                <a:latin typeface="Times New Roman" panose="02020603050405020304" pitchFamily="18" charset="0"/>
              </a:rPr>
              <a:t>，信号</a:t>
            </a:r>
            <a:r>
              <a:rPr kumimoji="1" lang="en-US" altLang="zh-CN" sz="2000">
                <a:latin typeface="Times New Roman" panose="02020603050405020304" pitchFamily="18" charset="0"/>
              </a:rPr>
              <a:t>B=1,C=1</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                   </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A</a:t>
            </a:r>
            <a:r>
              <a:rPr kumimoji="1" lang="zh-CN" altLang="en-US" sz="2000">
                <a:latin typeface="Times New Roman" panose="02020603050405020304" pitchFamily="18" charset="0"/>
              </a:rPr>
              <a:t>由</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变为</a:t>
            </a:r>
            <a:r>
              <a:rPr kumimoji="1" lang="en-US" altLang="zh-CN" sz="2000">
                <a:latin typeface="Times New Roman" panose="02020603050405020304" pitchFamily="18" charset="0"/>
              </a:rPr>
              <a:t>1</a:t>
            </a:r>
            <a:r>
              <a:rPr kumimoji="1" lang="zh-CN" altLang="en-US" sz="2000">
                <a:latin typeface="Times New Roman" panose="02020603050405020304" pitchFamily="18" charset="0"/>
              </a:rPr>
              <a:t>时，产生</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型冒险。</a:t>
            </a:r>
          </a:p>
          <a:p>
            <a:pPr eaLnBrk="1" hangingPunct="1">
              <a:spcBef>
                <a:spcPct val="50000"/>
              </a:spcBef>
              <a:buClr>
                <a:srgbClr val="860000"/>
              </a:buClr>
              <a:buSzTx/>
            </a:pPr>
            <a:r>
              <a:rPr kumimoji="1" lang="zh-CN" altLang="en-US" sz="2000">
                <a:latin typeface="Times New Roman" panose="02020603050405020304" pitchFamily="18" charset="0"/>
              </a:rPr>
              <a:t>对于图</a:t>
            </a:r>
            <a:r>
              <a:rPr kumimoji="1" lang="en-US" altLang="zh-CN" sz="2000">
                <a:latin typeface="Times New Roman" panose="02020603050405020304" pitchFamily="18" charset="0"/>
              </a:rPr>
              <a:t>b</a:t>
            </a:r>
            <a:r>
              <a:rPr kumimoji="1" lang="zh-CN" altLang="en-US" sz="2000">
                <a:latin typeface="Times New Roman" panose="02020603050405020304" pitchFamily="18" charset="0"/>
              </a:rPr>
              <a:t>，信号</a:t>
            </a:r>
            <a:r>
              <a:rPr kumimoji="1" lang="en-US" altLang="zh-CN" sz="2000">
                <a:latin typeface="Times New Roman" panose="02020603050405020304" pitchFamily="18" charset="0"/>
              </a:rPr>
              <a:t>B=0,C=0</a:t>
            </a:r>
            <a:r>
              <a:rPr kumimoji="1" lang="zh-CN" altLang="en-US" sz="2000">
                <a:latin typeface="Times New Roman" panose="02020603050405020304" pitchFamily="18" charset="0"/>
              </a:rPr>
              <a:t>， </a:t>
            </a:r>
            <a:r>
              <a:rPr kumimoji="1" lang="en-US" altLang="zh-CN" sz="2000">
                <a:latin typeface="Times New Roman" panose="02020603050405020304" pitchFamily="18" charset="0"/>
              </a:rPr>
              <a:t>                  </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A</a:t>
            </a:r>
            <a:r>
              <a:rPr kumimoji="1" lang="zh-CN" altLang="en-US" sz="2000">
                <a:latin typeface="Times New Roman" panose="02020603050405020304" pitchFamily="18" charset="0"/>
              </a:rPr>
              <a:t>由</a:t>
            </a:r>
            <a:r>
              <a:rPr kumimoji="1" lang="en-US" altLang="zh-CN" sz="2000">
                <a:latin typeface="Times New Roman" panose="02020603050405020304" pitchFamily="18" charset="0"/>
              </a:rPr>
              <a:t>1</a:t>
            </a:r>
            <a:r>
              <a:rPr kumimoji="1" lang="zh-CN" altLang="en-US" sz="2000">
                <a:latin typeface="Times New Roman" panose="02020603050405020304" pitchFamily="18" charset="0"/>
              </a:rPr>
              <a:t>变为</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时，产生</a:t>
            </a:r>
            <a:r>
              <a:rPr kumimoji="1" lang="en-US" altLang="zh-CN" sz="2000">
                <a:latin typeface="Times New Roman" panose="02020603050405020304" pitchFamily="18" charset="0"/>
              </a:rPr>
              <a:t>1</a:t>
            </a:r>
            <a:r>
              <a:rPr kumimoji="1" lang="zh-CN" altLang="en-US" sz="2000">
                <a:latin typeface="Times New Roman" panose="02020603050405020304" pitchFamily="18" charset="0"/>
              </a:rPr>
              <a:t>型冒险。</a:t>
            </a:r>
          </a:p>
        </p:txBody>
      </p:sp>
      <p:graphicFrame>
        <p:nvGraphicFramePr>
          <p:cNvPr id="13" name="Object 15">
            <a:extLst>
              <a:ext uri="{FF2B5EF4-FFF2-40B4-BE49-F238E27FC236}">
                <a16:creationId xmlns:a16="http://schemas.microsoft.com/office/drawing/2014/main" id="{C0357EAC-44CB-517C-B271-2A2C4B86E509}"/>
              </a:ext>
            </a:extLst>
          </p:cNvPr>
          <p:cNvGraphicFramePr>
            <a:graphicFrameLocks noChangeAspect="1"/>
          </p:cNvGraphicFramePr>
          <p:nvPr/>
        </p:nvGraphicFramePr>
        <p:xfrm>
          <a:off x="1257300" y="2185988"/>
          <a:ext cx="2951163" cy="1473200"/>
        </p:xfrm>
        <a:graphic>
          <a:graphicData uri="http://schemas.openxmlformats.org/presentationml/2006/ole">
            <mc:AlternateContent xmlns:mc="http://schemas.openxmlformats.org/markup-compatibility/2006">
              <mc:Choice xmlns:v="urn:schemas-microsoft-com:vml" Requires="v">
                <p:oleObj name="Visio" r:id="rId2" imgW="2486143" imgH="1240817" progId="Visio.Drawing.11">
                  <p:embed/>
                </p:oleObj>
              </mc:Choice>
              <mc:Fallback>
                <p:oleObj name="Visio" r:id="rId2" imgW="2486143" imgH="1240817" progId="Visio.Drawing.11">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2185988"/>
                        <a:ext cx="2951163" cy="1473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6">
            <a:extLst>
              <a:ext uri="{FF2B5EF4-FFF2-40B4-BE49-F238E27FC236}">
                <a16:creationId xmlns:a16="http://schemas.microsoft.com/office/drawing/2014/main" id="{7674ED8D-1E1C-E782-46A7-962A8ACFC9F4}"/>
              </a:ext>
            </a:extLst>
          </p:cNvPr>
          <p:cNvGraphicFramePr>
            <a:graphicFrameLocks noChangeAspect="1"/>
          </p:cNvGraphicFramePr>
          <p:nvPr/>
        </p:nvGraphicFramePr>
        <p:xfrm>
          <a:off x="5167313" y="2185988"/>
          <a:ext cx="2844800" cy="1420812"/>
        </p:xfrm>
        <a:graphic>
          <a:graphicData uri="http://schemas.openxmlformats.org/presentationml/2006/ole">
            <mc:AlternateContent xmlns:mc="http://schemas.openxmlformats.org/markup-compatibility/2006">
              <mc:Choice xmlns:v="urn:schemas-microsoft-com:vml" Requires="v">
                <p:oleObj name="Visio" r:id="rId4" imgW="2486143" imgH="1240817" progId="Visio.Drawing.11">
                  <p:embed/>
                </p:oleObj>
              </mc:Choice>
              <mc:Fallback>
                <p:oleObj name="Visio" r:id="rId4" imgW="2486143" imgH="1240817" progId="Visio.Drawing.11">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7313" y="2185988"/>
                        <a:ext cx="2844800" cy="142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对象 2">
            <a:extLst>
              <a:ext uri="{FF2B5EF4-FFF2-40B4-BE49-F238E27FC236}">
                <a16:creationId xmlns:a16="http://schemas.microsoft.com/office/drawing/2014/main" id="{E2E29C9B-6B24-F421-D90F-618A9451AED1}"/>
              </a:ext>
            </a:extLst>
          </p:cNvPr>
          <p:cNvGraphicFramePr>
            <a:graphicFrameLocks noChangeAspect="1"/>
          </p:cNvGraphicFramePr>
          <p:nvPr/>
        </p:nvGraphicFramePr>
        <p:xfrm>
          <a:off x="1974850" y="1762125"/>
          <a:ext cx="1847850" cy="369888"/>
        </p:xfrm>
        <a:graphic>
          <a:graphicData uri="http://schemas.openxmlformats.org/presentationml/2006/ole">
            <mc:AlternateContent xmlns:mc="http://schemas.openxmlformats.org/markup-compatibility/2006">
              <mc:Choice xmlns:v="urn:schemas-microsoft-com:vml" Requires="v">
                <p:oleObj name="公式" r:id="rId6" imgW="1459866" imgH="291973" progId="Equation.3">
                  <p:embed/>
                </p:oleObj>
              </mc:Choice>
              <mc:Fallback>
                <p:oleObj name="公式" r:id="rId6" imgW="1459866" imgH="291973" progId="Equation.3">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850" y="1762125"/>
                        <a:ext cx="1847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a:extLst>
              <a:ext uri="{FF2B5EF4-FFF2-40B4-BE49-F238E27FC236}">
                <a16:creationId xmlns:a16="http://schemas.microsoft.com/office/drawing/2014/main" id="{962376C0-9E8C-96D8-31B8-3E0D0CDB7252}"/>
              </a:ext>
            </a:extLst>
          </p:cNvPr>
          <p:cNvGraphicFramePr>
            <a:graphicFrameLocks noChangeAspect="1"/>
          </p:cNvGraphicFramePr>
          <p:nvPr/>
        </p:nvGraphicFramePr>
        <p:xfrm>
          <a:off x="5237163" y="1762125"/>
          <a:ext cx="3149600" cy="401638"/>
        </p:xfrm>
        <a:graphic>
          <a:graphicData uri="http://schemas.openxmlformats.org/presentationml/2006/ole">
            <mc:AlternateContent xmlns:mc="http://schemas.openxmlformats.org/markup-compatibility/2006">
              <mc:Choice xmlns:v="urn:schemas-microsoft-com:vml" Requires="v">
                <p:oleObj name="公式" r:id="rId8" imgW="2489200" imgH="317500" progId="Equation.3">
                  <p:embed/>
                </p:oleObj>
              </mc:Choice>
              <mc:Fallback>
                <p:oleObj name="公式" r:id="rId8" imgW="2489200" imgH="317500" progId="Equation.3">
                  <p:embed/>
                  <p:pic>
                    <p:nvPicPr>
                      <p:cNvPr id="0" name="对象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7163" y="1762125"/>
                        <a:ext cx="31496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67738870-757C-589B-6976-62E83EED33F0}"/>
              </a:ext>
            </a:extLst>
          </p:cNvPr>
          <p:cNvGraphicFramePr>
            <a:graphicFrameLocks noChangeAspect="1"/>
          </p:cNvGraphicFramePr>
          <p:nvPr/>
        </p:nvGraphicFramePr>
        <p:xfrm>
          <a:off x="4062413" y="3752850"/>
          <a:ext cx="1133475" cy="373063"/>
        </p:xfrm>
        <a:graphic>
          <a:graphicData uri="http://schemas.openxmlformats.org/presentationml/2006/ole">
            <mc:AlternateContent xmlns:mc="http://schemas.openxmlformats.org/markup-compatibility/2006">
              <mc:Choice xmlns:v="urn:schemas-microsoft-com:vml" Requires="v">
                <p:oleObj name="公式" r:id="rId10" imgW="888614" imgH="291973" progId="Equation.3">
                  <p:embed/>
                </p:oleObj>
              </mc:Choice>
              <mc:Fallback>
                <p:oleObj name="公式" r:id="rId10" imgW="888614" imgH="291973" progId="Equation.3">
                  <p:embed/>
                  <p:pic>
                    <p:nvPicPr>
                      <p:cNvPr id="0" name="对象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2413" y="3752850"/>
                        <a:ext cx="113347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a:extLst>
              <a:ext uri="{FF2B5EF4-FFF2-40B4-BE49-F238E27FC236}">
                <a16:creationId xmlns:a16="http://schemas.microsoft.com/office/drawing/2014/main" id="{44E02363-7D14-84FA-E079-CF710F01E3CE}"/>
              </a:ext>
            </a:extLst>
          </p:cNvPr>
          <p:cNvGraphicFramePr>
            <a:graphicFrameLocks noChangeAspect="1"/>
          </p:cNvGraphicFramePr>
          <p:nvPr/>
        </p:nvGraphicFramePr>
        <p:xfrm>
          <a:off x="4097338" y="4254500"/>
          <a:ext cx="884237" cy="350838"/>
        </p:xfrm>
        <a:graphic>
          <a:graphicData uri="http://schemas.openxmlformats.org/presentationml/2006/ole">
            <mc:AlternateContent xmlns:mc="http://schemas.openxmlformats.org/markup-compatibility/2006">
              <mc:Choice xmlns:v="urn:schemas-microsoft-com:vml" Requires="v">
                <p:oleObj name="公式" r:id="rId12" imgW="736600" imgH="292100" progId="Equation.3">
                  <p:embed/>
                </p:oleObj>
              </mc:Choice>
              <mc:Fallback>
                <p:oleObj name="公式" r:id="rId12" imgW="736600" imgH="292100" progId="Equation.3">
                  <p:embed/>
                  <p:pic>
                    <p:nvPicPr>
                      <p:cNvPr id="0" name="对象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7338" y="4254500"/>
                        <a:ext cx="88423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par>
                                <p:cTn id="19" presetID="16" presetClass="entr" presetSubtype="2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par>
                                <p:cTn id="27" presetID="16" presetClass="entr" presetSubtype="21"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par>
                                <p:cTn id="30" presetID="16" presetClass="entr" presetSubtype="21"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64551"/>
                                        </p:tgtEl>
                                        <p:attrNameLst>
                                          <p:attrName>style.visibility</p:attrName>
                                        </p:attrNameLst>
                                      </p:cBhvr>
                                      <p:to>
                                        <p:strVal val="visible"/>
                                      </p:to>
                                    </p:set>
                                    <p:animEffect transition="in" filter="barn(inVertical)">
                                      <p:cBhvr>
                                        <p:cTn id="37" dur="500"/>
                                        <p:tgtEl>
                                          <p:spTgt spid="364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1" grpId="0"/>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2F1B1C4-0A02-AE7F-6836-7D19E262A050}"/>
              </a:ext>
            </a:extLst>
          </p:cNvPr>
          <p:cNvSpPr>
            <a:spLocks noGrp="1" noChangeArrowheads="1"/>
          </p:cNvSpPr>
          <p:nvPr>
            <p:ph type="title"/>
          </p:nvPr>
        </p:nvSpPr>
        <p:spPr/>
        <p:txBody>
          <a:bodyPr/>
          <a:lstStyle/>
          <a:p>
            <a:pPr marL="609600" indent="-609600" eaLnBrk="1" hangingPunct="1"/>
            <a:r>
              <a:rPr lang="en-US" altLang="zh-CN" sz="3200"/>
              <a:t>4.4.3 </a:t>
            </a:r>
            <a:r>
              <a:rPr lang="zh-CN" altLang="en-US" sz="3200"/>
              <a:t>竞争</a:t>
            </a:r>
            <a:r>
              <a:rPr lang="en-US" altLang="zh-CN" sz="3200"/>
              <a:t>-</a:t>
            </a:r>
            <a:r>
              <a:rPr lang="zh-CN" altLang="en-US" sz="3200"/>
              <a:t>冒险的消除方法</a:t>
            </a:r>
          </a:p>
        </p:txBody>
      </p:sp>
      <p:sp>
        <p:nvSpPr>
          <p:cNvPr id="26627" name="Rectangle 3">
            <a:extLst>
              <a:ext uri="{FF2B5EF4-FFF2-40B4-BE49-F238E27FC236}">
                <a16:creationId xmlns:a16="http://schemas.microsoft.com/office/drawing/2014/main" id="{213877A1-10B5-382B-33BA-C2361D09912A}"/>
              </a:ext>
            </a:extLst>
          </p:cNvPr>
          <p:cNvSpPr>
            <a:spLocks noGrp="1" noChangeArrowheads="1"/>
          </p:cNvSpPr>
          <p:nvPr>
            <p:ph type="body" idx="1"/>
          </p:nvPr>
        </p:nvSpPr>
        <p:spPr>
          <a:xfrm>
            <a:off x="179388" y="836613"/>
            <a:ext cx="8788400" cy="5599112"/>
          </a:xfrm>
        </p:spPr>
        <p:txBody>
          <a:bodyPr/>
          <a:lstStyle/>
          <a:p>
            <a:pPr eaLnBrk="1" hangingPunct="1">
              <a:lnSpc>
                <a:spcPct val="115000"/>
              </a:lnSpc>
            </a:pPr>
            <a:r>
              <a:rPr lang="zh-CN" altLang="en-US" sz="2000"/>
              <a:t>竞争</a:t>
            </a:r>
            <a:r>
              <a:rPr lang="en-US" altLang="zh-CN" sz="2000"/>
              <a:t>-</a:t>
            </a:r>
            <a:r>
              <a:rPr lang="zh-CN" altLang="en-US" sz="2000"/>
              <a:t>冒险在某些电路中可能会引起电路操作上的错误，因此，作为电路的设计者，应当采取有效措施消除或避免竞争</a:t>
            </a:r>
            <a:r>
              <a:rPr lang="en-US" altLang="zh-CN" sz="2000"/>
              <a:t>-</a:t>
            </a:r>
            <a:r>
              <a:rPr lang="zh-CN" altLang="en-US" sz="2000"/>
              <a:t>冒险的发生。针对竞争</a:t>
            </a:r>
            <a:r>
              <a:rPr lang="en-US" altLang="zh-CN" sz="2000"/>
              <a:t>-</a:t>
            </a:r>
            <a:r>
              <a:rPr lang="zh-CN" altLang="en-US" sz="2000"/>
              <a:t>冒险出现的原因和特点，常用的方法有以下几种。</a:t>
            </a:r>
          </a:p>
          <a:p>
            <a:pPr eaLnBrk="1" hangingPunct="1">
              <a:lnSpc>
                <a:spcPct val="115000"/>
              </a:lnSpc>
            </a:pPr>
            <a:r>
              <a:rPr lang="en-US" altLang="zh-CN" sz="2800">
                <a:solidFill>
                  <a:schemeClr val="tx2"/>
                </a:solidFill>
              </a:rPr>
              <a:t>1. </a:t>
            </a:r>
            <a:r>
              <a:rPr lang="zh-CN" altLang="en-US" sz="2800">
                <a:solidFill>
                  <a:schemeClr val="tx2"/>
                </a:solidFill>
              </a:rPr>
              <a:t>增加冗余项</a:t>
            </a:r>
          </a:p>
          <a:p>
            <a:pPr eaLnBrk="1" hangingPunct="1">
              <a:lnSpc>
                <a:spcPct val="115000"/>
              </a:lnSpc>
            </a:pPr>
            <a:r>
              <a:rPr lang="zh-CN" altLang="en-US" sz="2000"/>
              <a:t>增加冗余项的方法是通过在函数表达式中增加多余的项，使原函数不可能出现在某种条件下出现</a:t>
            </a:r>
            <a:r>
              <a:rPr lang="en-US" altLang="zh-CN" sz="2000"/>
              <a:t>A+A</a:t>
            </a:r>
            <a:r>
              <a:rPr lang="zh-CN" altLang="en-US" sz="2000"/>
              <a:t>或</a:t>
            </a:r>
            <a:r>
              <a:rPr lang="en-US" altLang="zh-CN" sz="2000"/>
              <a:t>A</a:t>
            </a:r>
            <a:r>
              <a:rPr lang="en-US" altLang="zh-CN" sz="2000">
                <a:latin typeface="Arial" panose="020B0604020202020204" pitchFamily="34" charset="0"/>
              </a:rPr>
              <a:t>·</a:t>
            </a:r>
            <a:r>
              <a:rPr lang="en-US" altLang="zh-CN" sz="2000"/>
              <a:t>A</a:t>
            </a:r>
            <a:r>
              <a:rPr lang="zh-CN" altLang="en-US" sz="2000"/>
              <a:t>的输出形式，从而有效消除竞争</a:t>
            </a:r>
            <a:r>
              <a:rPr lang="en-US" altLang="zh-CN" sz="2000"/>
              <a:t>-</a:t>
            </a:r>
            <a:r>
              <a:rPr lang="zh-CN" altLang="en-US" sz="2000"/>
              <a:t>冒险。</a:t>
            </a:r>
          </a:p>
          <a:p>
            <a:pPr eaLnBrk="1" hangingPunct="1">
              <a:lnSpc>
                <a:spcPct val="115000"/>
              </a:lnSpc>
            </a:pPr>
            <a:r>
              <a:rPr lang="zh-CN" altLang="en-US" sz="2000"/>
              <a:t>例如例</a:t>
            </a:r>
            <a:r>
              <a:rPr lang="en-US" altLang="zh-CN" sz="2000"/>
              <a:t>4.5</a:t>
            </a:r>
            <a:r>
              <a:rPr lang="zh-CN" altLang="en-US" sz="2000"/>
              <a:t>所示函数，</a:t>
            </a:r>
            <a:r>
              <a:rPr lang="en-US" altLang="zh-CN" sz="2000"/>
              <a:t>F=AC+AB+AC</a:t>
            </a:r>
            <a:r>
              <a:rPr lang="zh-CN" altLang="en-US" sz="2000"/>
              <a:t>，当</a:t>
            </a:r>
            <a:r>
              <a:rPr lang="en-US" altLang="zh-CN" sz="2000"/>
              <a:t>BC=11</a:t>
            </a:r>
            <a:r>
              <a:rPr lang="zh-CN" altLang="en-US" sz="2000"/>
              <a:t>时，输入</a:t>
            </a:r>
            <a:r>
              <a:rPr lang="en-US" altLang="zh-CN" sz="2000"/>
              <a:t>A</a:t>
            </a:r>
            <a:r>
              <a:rPr lang="zh-CN" altLang="en-US" sz="2000"/>
              <a:t>的变化有可能使电路产生竞争</a:t>
            </a:r>
            <a:r>
              <a:rPr lang="en-US" altLang="zh-CN" sz="2000"/>
              <a:t>-</a:t>
            </a:r>
            <a:r>
              <a:rPr lang="zh-CN" altLang="en-US" sz="2000"/>
              <a:t>冒险，消除的方法是在表达式中增加一个与项</a:t>
            </a:r>
            <a:r>
              <a:rPr lang="en-US" altLang="zh-CN" sz="2000"/>
              <a:t>BC</a:t>
            </a:r>
            <a:r>
              <a:rPr lang="zh-CN" altLang="en-US" sz="2000"/>
              <a:t>，使输出</a:t>
            </a:r>
            <a:r>
              <a:rPr lang="en-US" altLang="zh-CN" sz="2000"/>
              <a:t>F</a:t>
            </a:r>
            <a:r>
              <a:rPr lang="zh-CN" altLang="en-US" sz="2000"/>
              <a:t>在</a:t>
            </a:r>
            <a:r>
              <a:rPr lang="en-US" altLang="zh-CN" sz="2000"/>
              <a:t>BC=11</a:t>
            </a:r>
            <a:r>
              <a:rPr lang="zh-CN" altLang="en-US" sz="2000"/>
              <a:t>时保持为</a:t>
            </a:r>
            <a:r>
              <a:rPr lang="zh-CN" altLang="en-US" sz="2000">
                <a:latin typeface="Arial" panose="020B0604020202020204" pitchFamily="34" charset="0"/>
              </a:rPr>
              <a:t>“</a:t>
            </a:r>
            <a:r>
              <a:rPr lang="en-US" altLang="zh-CN" sz="2000"/>
              <a:t>1</a:t>
            </a:r>
            <a:r>
              <a:rPr lang="en-US" altLang="zh-CN" sz="2000">
                <a:latin typeface="Arial" panose="020B0604020202020204" pitchFamily="34" charset="0"/>
              </a:rPr>
              <a:t>”</a:t>
            </a:r>
            <a:r>
              <a:rPr lang="zh-CN" altLang="en-US" sz="2000"/>
              <a:t>即可效消除竞争</a:t>
            </a:r>
            <a:r>
              <a:rPr lang="en-US" altLang="zh-CN" sz="2000"/>
              <a:t>-</a:t>
            </a:r>
            <a:r>
              <a:rPr lang="zh-CN" altLang="en-US" sz="2000"/>
              <a:t>冒险。可见，增加的冗余项就是竞争</a:t>
            </a:r>
            <a:r>
              <a:rPr lang="en-US" altLang="zh-CN" sz="2000"/>
              <a:t>-</a:t>
            </a:r>
            <a:r>
              <a:rPr lang="zh-CN" altLang="en-US" sz="2000"/>
              <a:t>冒险的条件所对应的项。</a:t>
            </a:r>
          </a:p>
          <a:p>
            <a:pPr eaLnBrk="1" hangingPunct="1">
              <a:lnSpc>
                <a:spcPct val="115000"/>
              </a:lnSpc>
            </a:pPr>
            <a:r>
              <a:rPr lang="zh-CN" altLang="en-US" sz="2000"/>
              <a:t>冗余项的选择也可以通过卡诺图法来实现。具体方法是，若卡诺图上某两个圈</a:t>
            </a:r>
            <a:r>
              <a:rPr lang="zh-CN" altLang="en-US" sz="2000">
                <a:latin typeface="Arial" panose="020B0604020202020204" pitchFamily="34" charset="0"/>
              </a:rPr>
              <a:t>“</a:t>
            </a:r>
            <a:r>
              <a:rPr lang="zh-CN" altLang="en-US" sz="2000">
                <a:solidFill>
                  <a:srgbClr val="0000CC"/>
                </a:solidFill>
              </a:rPr>
              <a:t>相切</a:t>
            </a:r>
            <a:r>
              <a:rPr lang="zh-CN" altLang="en-US" sz="2000">
                <a:latin typeface="Arial" panose="020B0604020202020204" pitchFamily="34" charset="0"/>
              </a:rPr>
              <a:t>”</a:t>
            </a:r>
            <a:r>
              <a:rPr lang="zh-CN" altLang="en-US" sz="2000"/>
              <a:t>，则将相切的部分画一个圈，该圈所对应的项就是要增加的冗余项。 </a:t>
            </a:r>
          </a:p>
        </p:txBody>
      </p:sp>
      <p:sp>
        <p:nvSpPr>
          <p:cNvPr id="27652" name="Rectangle 5">
            <a:extLst>
              <a:ext uri="{FF2B5EF4-FFF2-40B4-BE49-F238E27FC236}">
                <a16:creationId xmlns:a16="http://schemas.microsoft.com/office/drawing/2014/main" id="{0D4DF970-3E97-AE69-4D02-74311033DEA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27653" name="Line 6">
            <a:extLst>
              <a:ext uri="{FF2B5EF4-FFF2-40B4-BE49-F238E27FC236}">
                <a16:creationId xmlns:a16="http://schemas.microsoft.com/office/drawing/2014/main" id="{8862FDD3-9515-F599-B287-8EF168EFB127}"/>
              </a:ext>
            </a:extLst>
          </p:cNvPr>
          <p:cNvSpPr>
            <a:spLocks noChangeShapeType="1"/>
          </p:cNvSpPr>
          <p:nvPr/>
        </p:nvSpPr>
        <p:spPr bwMode="auto">
          <a:xfrm>
            <a:off x="3556000" y="2971800"/>
            <a:ext cx="177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4" name="Line 7">
            <a:extLst>
              <a:ext uri="{FF2B5EF4-FFF2-40B4-BE49-F238E27FC236}">
                <a16:creationId xmlns:a16="http://schemas.microsoft.com/office/drawing/2014/main" id="{D445D215-99B7-549C-2111-152D410BF403}"/>
              </a:ext>
            </a:extLst>
          </p:cNvPr>
          <p:cNvSpPr>
            <a:spLocks noChangeShapeType="1"/>
          </p:cNvSpPr>
          <p:nvPr/>
        </p:nvSpPr>
        <p:spPr bwMode="auto">
          <a:xfrm>
            <a:off x="4229100" y="2971800"/>
            <a:ext cx="177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5" name="Line 8">
            <a:extLst>
              <a:ext uri="{FF2B5EF4-FFF2-40B4-BE49-F238E27FC236}">
                <a16:creationId xmlns:a16="http://schemas.microsoft.com/office/drawing/2014/main" id="{2DF1219D-8AC2-DF2F-061A-4179D762FB80}"/>
              </a:ext>
            </a:extLst>
          </p:cNvPr>
          <p:cNvSpPr>
            <a:spLocks noChangeShapeType="1"/>
          </p:cNvSpPr>
          <p:nvPr/>
        </p:nvSpPr>
        <p:spPr bwMode="auto">
          <a:xfrm>
            <a:off x="3390900" y="3378200"/>
            <a:ext cx="177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6" name="Line 9">
            <a:extLst>
              <a:ext uri="{FF2B5EF4-FFF2-40B4-BE49-F238E27FC236}">
                <a16:creationId xmlns:a16="http://schemas.microsoft.com/office/drawing/2014/main" id="{ADB2E078-EB41-5288-CF66-123C73E137CD}"/>
              </a:ext>
            </a:extLst>
          </p:cNvPr>
          <p:cNvSpPr>
            <a:spLocks noChangeShapeType="1"/>
          </p:cNvSpPr>
          <p:nvPr/>
        </p:nvSpPr>
        <p:spPr bwMode="auto">
          <a:xfrm>
            <a:off x="3606800" y="3378200"/>
            <a:ext cx="177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7" name="Line 10">
            <a:extLst>
              <a:ext uri="{FF2B5EF4-FFF2-40B4-BE49-F238E27FC236}">
                <a16:creationId xmlns:a16="http://schemas.microsoft.com/office/drawing/2014/main" id="{825A573B-7084-2B82-ECF7-247D3DA2C8D8}"/>
              </a:ext>
            </a:extLst>
          </p:cNvPr>
          <p:cNvSpPr>
            <a:spLocks noChangeShapeType="1"/>
          </p:cNvSpPr>
          <p:nvPr/>
        </p:nvSpPr>
        <p:spPr bwMode="auto">
          <a:xfrm>
            <a:off x="3949700" y="3378200"/>
            <a:ext cx="177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4" end="4"/>
                                            </p:txEl>
                                          </p:spTgt>
                                        </p:tgtEl>
                                        <p:attrNameLst>
                                          <p:attrName>style.visibility</p:attrName>
                                        </p:attrNameLst>
                                      </p:cBhvr>
                                      <p:to>
                                        <p:strVal val="visible"/>
                                      </p:to>
                                    </p:set>
                                    <p:animEffect transition="in" filter="barn(inVertical)">
                                      <p:cBhvr>
                                        <p:cTn id="7" dur="500"/>
                                        <p:tgtEl>
                                          <p:spTgt spid="266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1908B3A-4CEA-9B9C-D860-98311DAE5502}"/>
              </a:ext>
            </a:extLst>
          </p:cNvPr>
          <p:cNvSpPr>
            <a:spLocks noGrp="1" noChangeArrowheads="1"/>
          </p:cNvSpPr>
          <p:nvPr>
            <p:ph type="title"/>
          </p:nvPr>
        </p:nvSpPr>
        <p:spPr>
          <a:xfrm>
            <a:off x="598488" y="1071563"/>
            <a:ext cx="7793037" cy="477837"/>
          </a:xfrm>
        </p:spPr>
        <p:txBody>
          <a:bodyPr/>
          <a:lstStyle/>
          <a:p>
            <a:pPr eaLnBrk="1" hangingPunct="1"/>
            <a:r>
              <a:rPr lang="en-US" altLang="zh-CN" sz="2800"/>
              <a:t>2. </a:t>
            </a:r>
            <a:r>
              <a:rPr lang="zh-CN" altLang="en-US" sz="2800"/>
              <a:t>在输出端接入滤波电容</a:t>
            </a:r>
          </a:p>
        </p:txBody>
      </p:sp>
      <p:sp>
        <p:nvSpPr>
          <p:cNvPr id="28675" name="Rectangle 3">
            <a:extLst>
              <a:ext uri="{FF2B5EF4-FFF2-40B4-BE49-F238E27FC236}">
                <a16:creationId xmlns:a16="http://schemas.microsoft.com/office/drawing/2014/main" id="{F9955568-7F69-604A-53B8-828F297942D9}"/>
              </a:ext>
            </a:extLst>
          </p:cNvPr>
          <p:cNvSpPr>
            <a:spLocks noGrp="1" noChangeArrowheads="1"/>
          </p:cNvSpPr>
          <p:nvPr>
            <p:ph type="body" idx="1"/>
          </p:nvPr>
        </p:nvSpPr>
        <p:spPr>
          <a:xfrm>
            <a:off x="212725" y="1685925"/>
            <a:ext cx="8775700" cy="4281488"/>
          </a:xfrm>
        </p:spPr>
        <p:txBody>
          <a:bodyPr/>
          <a:lstStyle/>
          <a:p>
            <a:pPr eaLnBrk="1" hangingPunct="1">
              <a:lnSpc>
                <a:spcPct val="115000"/>
              </a:lnSpc>
            </a:pPr>
            <a:r>
              <a:rPr lang="zh-CN" altLang="en-US" sz="2000"/>
              <a:t>由于竞争</a:t>
            </a:r>
            <a:r>
              <a:rPr lang="en-US" altLang="zh-CN" sz="2000"/>
              <a:t>-</a:t>
            </a:r>
            <a:r>
              <a:rPr lang="zh-CN" altLang="en-US" sz="2000"/>
              <a:t>冒险而产生的尖峰脉冲时间很短，通常在几十个纳秒以内，所以只要在输出端并接一个几十至几百皮法的滤波电容，即可将尖峰脉冲的幅度削弱到门电路的阀值以下，从而达到消除竞争</a:t>
            </a:r>
            <a:r>
              <a:rPr lang="en-US" altLang="zh-CN" sz="2000"/>
              <a:t>-</a:t>
            </a:r>
            <a:r>
              <a:rPr lang="zh-CN" altLang="en-US" sz="2000"/>
              <a:t>冒险的目的。</a:t>
            </a:r>
          </a:p>
        </p:txBody>
      </p:sp>
      <p:sp>
        <p:nvSpPr>
          <p:cNvPr id="28676" name="Rectangle 2">
            <a:extLst>
              <a:ext uri="{FF2B5EF4-FFF2-40B4-BE49-F238E27FC236}">
                <a16:creationId xmlns:a16="http://schemas.microsoft.com/office/drawing/2014/main" id="{49D44C32-D75C-E32D-BA01-01E24452454D}"/>
              </a:ext>
            </a:extLst>
          </p:cNvPr>
          <p:cNvSpPr txBox="1">
            <a:spLocks noChangeArrowheads="1"/>
          </p:cNvSpPr>
          <p:nvPr/>
        </p:nvSpPr>
        <p:spPr bwMode="auto">
          <a:xfrm>
            <a:off x="598488" y="201613"/>
            <a:ext cx="7793037"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609600" indent="-609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tx2"/>
                </a:solidFill>
              </a:rPr>
              <a:t>4.4.3 </a:t>
            </a:r>
            <a:r>
              <a:rPr lang="zh-CN" altLang="en-US">
                <a:solidFill>
                  <a:schemeClr val="tx2"/>
                </a:solidFill>
              </a:rPr>
              <a:t>竞争</a:t>
            </a:r>
            <a:r>
              <a:rPr lang="en-US" altLang="zh-CN">
                <a:solidFill>
                  <a:schemeClr val="tx2"/>
                </a:solidFill>
              </a:rPr>
              <a:t>-</a:t>
            </a:r>
            <a:r>
              <a:rPr lang="zh-CN" altLang="en-US">
                <a:solidFill>
                  <a:schemeClr val="tx2"/>
                </a:solidFill>
              </a:rPr>
              <a:t>冒险的消除方法</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E69E7C05-8209-3CF1-DFE8-7A55B7D2A0DB}"/>
              </a:ext>
            </a:extLst>
          </p:cNvPr>
          <p:cNvSpPr>
            <a:spLocks noGrp="1" noChangeArrowheads="1"/>
          </p:cNvSpPr>
          <p:nvPr>
            <p:ph type="body" idx="1"/>
          </p:nvPr>
        </p:nvSpPr>
        <p:spPr>
          <a:xfrm>
            <a:off x="628650" y="836613"/>
            <a:ext cx="8326438" cy="5472112"/>
          </a:xfrm>
        </p:spPr>
        <p:txBody>
          <a:bodyPr/>
          <a:lstStyle/>
          <a:p>
            <a:pPr marL="0" indent="0" eaLnBrk="1" hangingPunct="1">
              <a:lnSpc>
                <a:spcPct val="115000"/>
              </a:lnSpc>
              <a:buFont typeface="Wingdings" panose="05000000000000000000" pitchFamily="2" charset="2"/>
              <a:buNone/>
            </a:pPr>
            <a:r>
              <a:rPr lang="en-US" altLang="zh-CN" sz="2800">
                <a:solidFill>
                  <a:schemeClr val="tx2"/>
                </a:solidFill>
              </a:rPr>
              <a:t>3. </a:t>
            </a:r>
            <a:r>
              <a:rPr lang="zh-CN" altLang="en-US" sz="2800">
                <a:solidFill>
                  <a:schemeClr val="tx2"/>
                </a:solidFill>
              </a:rPr>
              <a:t>引入选通脉冲</a:t>
            </a:r>
          </a:p>
          <a:p>
            <a:pPr marL="0" indent="0" eaLnBrk="1" hangingPunct="1">
              <a:lnSpc>
                <a:spcPct val="115000"/>
              </a:lnSpc>
              <a:buFont typeface="Wingdings" panose="05000000000000000000" pitchFamily="2" charset="2"/>
              <a:buNone/>
            </a:pPr>
            <a:r>
              <a:rPr lang="zh-CN" altLang="en-US" sz="2000"/>
              <a:t>对输出门加以控制，使输出门在其输入信号稳定以后，有选择地产生逻辑输出。</a:t>
            </a:r>
            <a:endParaRPr lang="en-US" altLang="zh-CN" sz="2000"/>
          </a:p>
          <a:p>
            <a:pPr marL="0" indent="0" eaLnBrk="1" hangingPunct="1">
              <a:lnSpc>
                <a:spcPct val="115000"/>
              </a:lnSpc>
              <a:buFont typeface="Wingdings" panose="05000000000000000000" pitchFamily="2" charset="2"/>
              <a:buNone/>
            </a:pPr>
            <a:r>
              <a:rPr lang="zh-CN" altLang="en-US" sz="2000"/>
              <a:t>对于不同功能的输出门，选通信号的形式是不同的。</a:t>
            </a:r>
            <a:endParaRPr lang="en-US" altLang="zh-CN" sz="2000"/>
          </a:p>
          <a:p>
            <a:pPr lvl="1" eaLnBrk="1" hangingPunct="1">
              <a:lnSpc>
                <a:spcPct val="115000"/>
              </a:lnSpc>
              <a:buClr>
                <a:schemeClr val="tx2"/>
              </a:buClr>
            </a:pPr>
            <a:r>
              <a:rPr lang="zh-CN" altLang="en-US" sz="1800"/>
              <a:t>逻辑与性质的输出门，必须采用正脉冲作为选通信号；</a:t>
            </a:r>
            <a:endParaRPr lang="en-US" altLang="zh-CN" sz="1800"/>
          </a:p>
          <a:p>
            <a:pPr lvl="1" eaLnBrk="1" hangingPunct="1">
              <a:lnSpc>
                <a:spcPct val="115000"/>
              </a:lnSpc>
              <a:buClr>
                <a:schemeClr val="tx2"/>
              </a:buClr>
            </a:pPr>
            <a:r>
              <a:rPr lang="zh-CN" altLang="en-US" sz="1800"/>
              <a:t>逻辑或性质的输出门，必须采用负脉冲作为选通信号；</a:t>
            </a:r>
            <a:endParaRPr lang="en-US" altLang="zh-CN" sz="1800"/>
          </a:p>
          <a:p>
            <a:pPr marL="0" indent="0" eaLnBrk="1" hangingPunct="1">
              <a:lnSpc>
                <a:spcPct val="115000"/>
              </a:lnSpc>
              <a:buClr>
                <a:schemeClr val="tx2"/>
              </a:buClr>
              <a:buFont typeface="Wingdings" panose="05000000000000000000" pitchFamily="2" charset="2"/>
              <a:buNone/>
            </a:pPr>
            <a:r>
              <a:rPr lang="zh-CN" altLang="en-US" sz="2000"/>
              <a:t>从而达在选通信号无效时，封锁输出门，在选通脉冲到来时，开启输出门的作用。</a:t>
            </a:r>
          </a:p>
        </p:txBody>
      </p:sp>
      <p:sp>
        <p:nvSpPr>
          <p:cNvPr id="29699" name="Rectangle 2">
            <a:extLst>
              <a:ext uri="{FF2B5EF4-FFF2-40B4-BE49-F238E27FC236}">
                <a16:creationId xmlns:a16="http://schemas.microsoft.com/office/drawing/2014/main" id="{01047F9D-F599-070A-11D5-9BC7CF7083B1}"/>
              </a:ext>
            </a:extLst>
          </p:cNvPr>
          <p:cNvSpPr>
            <a:spLocks noGrp="1" noChangeArrowheads="1"/>
          </p:cNvSpPr>
          <p:nvPr>
            <p:ph type="title"/>
          </p:nvPr>
        </p:nvSpPr>
        <p:spPr>
          <a:xfrm>
            <a:off x="554038" y="223838"/>
            <a:ext cx="7793037" cy="477837"/>
          </a:xfrm>
        </p:spPr>
        <p:txBody>
          <a:bodyPr/>
          <a:lstStyle/>
          <a:p>
            <a:pPr marL="609600" indent="-609600" eaLnBrk="1" hangingPunct="1"/>
            <a:r>
              <a:rPr lang="en-US" altLang="zh-CN" sz="3200"/>
              <a:t>4.4.3 </a:t>
            </a:r>
            <a:r>
              <a:rPr lang="zh-CN" altLang="en-US" sz="3200"/>
              <a:t>竞争</a:t>
            </a:r>
            <a:r>
              <a:rPr lang="en-US" altLang="zh-CN" sz="3200"/>
              <a:t>-</a:t>
            </a:r>
            <a:r>
              <a:rPr lang="zh-CN" altLang="en-US" sz="3200"/>
              <a:t>冒险的消除方法</a:t>
            </a:r>
          </a:p>
        </p:txBody>
      </p:sp>
      <p:pic>
        <p:nvPicPr>
          <p:cNvPr id="6" name="Picture 8">
            <a:extLst>
              <a:ext uri="{FF2B5EF4-FFF2-40B4-BE49-F238E27FC236}">
                <a16:creationId xmlns:a16="http://schemas.microsoft.com/office/drawing/2014/main" id="{7AD15FD6-5785-C287-E340-140630D16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3" y="3994150"/>
            <a:ext cx="5927725"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0D2FBB0-F850-17B2-DE5C-296A951293B5}"/>
              </a:ext>
            </a:extLst>
          </p:cNvPr>
          <p:cNvSpPr>
            <a:spLocks noGrp="1" noChangeArrowheads="1"/>
          </p:cNvSpPr>
          <p:nvPr>
            <p:ph type="title"/>
          </p:nvPr>
        </p:nvSpPr>
        <p:spPr>
          <a:xfrm>
            <a:off x="569913" y="0"/>
            <a:ext cx="8339137" cy="811213"/>
          </a:xfrm>
        </p:spPr>
        <p:txBody>
          <a:bodyPr/>
          <a:lstStyle/>
          <a:p>
            <a:pPr eaLnBrk="1" hangingPunct="1"/>
            <a:r>
              <a:rPr lang="en-US" altLang="zh-CN" sz="3200"/>
              <a:t>4.5	</a:t>
            </a:r>
            <a:r>
              <a:rPr lang="zh-CN" altLang="en-US" sz="3200"/>
              <a:t>组合逻辑电路的</a:t>
            </a:r>
            <a:r>
              <a:rPr lang="en-US" altLang="zh-CN" sz="3200"/>
              <a:t>Verilog HDL</a:t>
            </a:r>
            <a:r>
              <a:rPr lang="zh-CN" altLang="en-US" sz="3200"/>
              <a:t>编程入门 </a:t>
            </a:r>
          </a:p>
        </p:txBody>
      </p:sp>
      <p:sp>
        <p:nvSpPr>
          <p:cNvPr id="30723" name="Rectangle 3">
            <a:extLst>
              <a:ext uri="{FF2B5EF4-FFF2-40B4-BE49-F238E27FC236}">
                <a16:creationId xmlns:a16="http://schemas.microsoft.com/office/drawing/2014/main" id="{D2F5F2AD-3B75-F5D3-E9EE-E82AEB3E08BB}"/>
              </a:ext>
            </a:extLst>
          </p:cNvPr>
          <p:cNvSpPr>
            <a:spLocks noGrp="1" noChangeArrowheads="1"/>
          </p:cNvSpPr>
          <p:nvPr>
            <p:ph type="body" idx="1"/>
          </p:nvPr>
        </p:nvSpPr>
        <p:spPr>
          <a:xfrm>
            <a:off x="560388" y="1044575"/>
            <a:ext cx="7427912" cy="923925"/>
          </a:xfrm>
        </p:spPr>
        <p:txBody>
          <a:bodyPr/>
          <a:lstStyle/>
          <a:p>
            <a:pPr eaLnBrk="1" hangingPunct="1">
              <a:lnSpc>
                <a:spcPct val="150000"/>
              </a:lnSpc>
            </a:pPr>
            <a:r>
              <a:rPr lang="en-US" altLang="zh-CN" sz="2400"/>
              <a:t>4.5.1 </a:t>
            </a:r>
            <a:r>
              <a:rPr lang="zh-CN" altLang="en-US" sz="2400"/>
              <a:t>可编程逻辑器件与硬件描述语言简介</a:t>
            </a:r>
          </a:p>
          <a:p>
            <a:pPr eaLnBrk="1" hangingPunct="1">
              <a:lnSpc>
                <a:spcPct val="150000"/>
              </a:lnSpc>
            </a:pPr>
            <a:r>
              <a:rPr lang="en-US" altLang="zh-CN" sz="2400"/>
              <a:t>4.5.2 Verilog HDL</a:t>
            </a:r>
            <a:r>
              <a:rPr lang="zh-CN" altLang="en-US" sz="2400"/>
              <a:t>组合逻辑电路设计实例</a:t>
            </a:r>
          </a:p>
        </p:txBody>
      </p:sp>
      <p:sp>
        <p:nvSpPr>
          <p:cNvPr id="30724" name="Rectangle 4">
            <a:extLst>
              <a:ext uri="{FF2B5EF4-FFF2-40B4-BE49-F238E27FC236}">
                <a16:creationId xmlns:a16="http://schemas.microsoft.com/office/drawing/2014/main" id="{663E37B2-4360-C8D5-92F5-BE2731B38B75}"/>
              </a:ext>
            </a:extLst>
          </p:cNvPr>
          <p:cNvSpPr>
            <a:spLocks noChangeArrowheads="1"/>
          </p:cNvSpPr>
          <p:nvPr/>
        </p:nvSpPr>
        <p:spPr bwMode="auto">
          <a:xfrm>
            <a:off x="0" y="2259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0B0EC17-F961-E176-E631-8693B6144DB5}"/>
              </a:ext>
            </a:extLst>
          </p:cNvPr>
          <p:cNvSpPr>
            <a:spLocks noGrp="1" noChangeArrowheads="1"/>
          </p:cNvSpPr>
          <p:nvPr>
            <p:ph type="title"/>
          </p:nvPr>
        </p:nvSpPr>
        <p:spPr>
          <a:xfrm>
            <a:off x="569913" y="0"/>
            <a:ext cx="8339137" cy="811213"/>
          </a:xfrm>
        </p:spPr>
        <p:txBody>
          <a:bodyPr/>
          <a:lstStyle/>
          <a:p>
            <a:pPr eaLnBrk="1" hangingPunct="1"/>
            <a:r>
              <a:rPr lang="en-US" altLang="zh-CN" sz="3200"/>
              <a:t>1. </a:t>
            </a:r>
            <a:r>
              <a:rPr lang="zh-CN" altLang="en-US" sz="3200"/>
              <a:t>可编程逻辑器件与硬件描述语言简介</a:t>
            </a:r>
          </a:p>
        </p:txBody>
      </p:sp>
      <p:sp>
        <p:nvSpPr>
          <p:cNvPr id="30723" name="Rectangle 3">
            <a:extLst>
              <a:ext uri="{FF2B5EF4-FFF2-40B4-BE49-F238E27FC236}">
                <a16:creationId xmlns:a16="http://schemas.microsoft.com/office/drawing/2014/main" id="{49F9A8AF-6638-0497-FE8D-E82A373D05D3}"/>
              </a:ext>
            </a:extLst>
          </p:cNvPr>
          <p:cNvSpPr>
            <a:spLocks noGrp="1" noChangeArrowheads="1"/>
          </p:cNvSpPr>
          <p:nvPr>
            <p:ph type="body" idx="1"/>
          </p:nvPr>
        </p:nvSpPr>
        <p:spPr>
          <a:xfrm>
            <a:off x="493713" y="927100"/>
            <a:ext cx="8470900" cy="4813300"/>
          </a:xfrm>
        </p:spPr>
        <p:txBody>
          <a:bodyPr/>
          <a:lstStyle/>
          <a:p>
            <a:pPr eaLnBrk="1" hangingPunct="1">
              <a:lnSpc>
                <a:spcPct val="110000"/>
              </a:lnSpc>
              <a:buClr>
                <a:srgbClr val="003366"/>
              </a:buClr>
              <a:buSzPct val="80000"/>
            </a:pPr>
            <a:r>
              <a:rPr lang="zh-CN" altLang="en-US" sz="2000"/>
              <a:t>现在很多数字系统都采用</a:t>
            </a:r>
            <a:r>
              <a:rPr lang="zh-CN" altLang="en-US" sz="2000">
                <a:solidFill>
                  <a:srgbClr val="0000FF"/>
                </a:solidFill>
              </a:rPr>
              <a:t>可编程逻辑器件</a:t>
            </a:r>
            <a:r>
              <a:rPr lang="zh-CN" altLang="en-US" sz="2000"/>
              <a:t>来实现。</a:t>
            </a:r>
          </a:p>
          <a:p>
            <a:pPr eaLnBrk="1" hangingPunct="1">
              <a:lnSpc>
                <a:spcPct val="110000"/>
              </a:lnSpc>
              <a:buClr>
                <a:srgbClr val="003366"/>
              </a:buClr>
              <a:buSzPct val="80000"/>
            </a:pPr>
            <a:r>
              <a:rPr lang="zh-CN" altLang="en-US" sz="2000"/>
              <a:t>可编程逻辑器件的英文全称为</a:t>
            </a:r>
            <a:r>
              <a:rPr lang="en-US" altLang="zh-CN" sz="2000">
                <a:solidFill>
                  <a:srgbClr val="0000FF"/>
                </a:solidFill>
              </a:rPr>
              <a:t>Programmable Logic Device</a:t>
            </a:r>
            <a:r>
              <a:rPr lang="zh-CN" altLang="en-US" sz="2000"/>
              <a:t>，常用缩写</a:t>
            </a:r>
            <a:r>
              <a:rPr lang="en-US" altLang="zh-CN" sz="2000">
                <a:solidFill>
                  <a:srgbClr val="0000FF"/>
                </a:solidFill>
              </a:rPr>
              <a:t>PLD</a:t>
            </a:r>
            <a:r>
              <a:rPr lang="zh-CN" altLang="en-US" sz="2000"/>
              <a:t>表示：</a:t>
            </a:r>
          </a:p>
          <a:p>
            <a:pPr lvl="1" eaLnBrk="1" hangingPunct="1">
              <a:lnSpc>
                <a:spcPct val="110000"/>
              </a:lnSpc>
              <a:buClr>
                <a:srgbClr val="003366"/>
              </a:buClr>
              <a:buSzPct val="80000"/>
            </a:pPr>
            <a:r>
              <a:rPr lang="zh-CN" altLang="en-US" sz="1800"/>
              <a:t>现场可编程门阵列（</a:t>
            </a:r>
            <a:r>
              <a:rPr lang="en-US" altLang="zh-CN" sz="1800"/>
              <a:t>FPGA</a:t>
            </a:r>
            <a:r>
              <a:rPr lang="zh-CN" altLang="en-US" sz="1800"/>
              <a:t>，</a:t>
            </a:r>
            <a:r>
              <a:rPr lang="en-US" altLang="zh-CN" sz="1800"/>
              <a:t>Field Programmable Gate Array</a:t>
            </a:r>
            <a:r>
              <a:rPr lang="zh-CN" altLang="en-US" sz="1800"/>
              <a:t>）</a:t>
            </a:r>
          </a:p>
          <a:p>
            <a:pPr lvl="1" eaLnBrk="1" hangingPunct="1">
              <a:lnSpc>
                <a:spcPct val="110000"/>
              </a:lnSpc>
              <a:buClr>
                <a:srgbClr val="003366"/>
              </a:buClr>
              <a:buSzPct val="80000"/>
            </a:pPr>
            <a:r>
              <a:rPr lang="zh-CN" altLang="en-US" sz="1800"/>
              <a:t>复杂可编程逻辑器件（</a:t>
            </a:r>
            <a:r>
              <a:rPr lang="en-US" altLang="zh-CN" sz="1800"/>
              <a:t>CPLD</a:t>
            </a:r>
            <a:r>
              <a:rPr lang="zh-CN" altLang="en-US" sz="1800"/>
              <a:t>，</a:t>
            </a:r>
            <a:r>
              <a:rPr lang="en-US" altLang="zh-CN" sz="1800"/>
              <a:t>Complex Programmable Logic Device</a:t>
            </a:r>
            <a:r>
              <a:rPr lang="zh-CN" altLang="en-US" sz="1800"/>
              <a:t>）</a:t>
            </a:r>
          </a:p>
          <a:p>
            <a:pPr eaLnBrk="1" hangingPunct="1">
              <a:lnSpc>
                <a:spcPct val="110000"/>
              </a:lnSpc>
              <a:buClr>
                <a:srgbClr val="003366"/>
              </a:buClr>
              <a:buSzPct val="80000"/>
            </a:pPr>
            <a:r>
              <a:rPr lang="zh-CN" altLang="en-US" sz="2000"/>
              <a:t>用于对</a:t>
            </a:r>
            <a:r>
              <a:rPr lang="en-US" altLang="zh-CN" sz="2000"/>
              <a:t>PLD</a:t>
            </a:r>
            <a:r>
              <a:rPr lang="zh-CN" altLang="en-US" sz="2000"/>
              <a:t>编程的语言称为硬件描述语言 </a:t>
            </a:r>
            <a:r>
              <a:rPr lang="en-US" altLang="zh-CN" sz="2000"/>
              <a:t>HDL</a:t>
            </a:r>
          </a:p>
          <a:p>
            <a:pPr lvl="1" eaLnBrk="1" hangingPunct="1">
              <a:lnSpc>
                <a:spcPct val="110000"/>
              </a:lnSpc>
              <a:buClr>
                <a:srgbClr val="003366"/>
              </a:buClr>
              <a:buSzPct val="80000"/>
              <a:buFont typeface="Wingdings" panose="05000000000000000000" pitchFamily="2" charset="2"/>
              <a:buNone/>
            </a:pPr>
            <a:r>
              <a:rPr lang="en-US" altLang="zh-CN" sz="1800"/>
              <a:t>------Hardware Description Language</a:t>
            </a:r>
            <a:endParaRPr lang="zh-CN" altLang="en-US" sz="1800"/>
          </a:p>
          <a:p>
            <a:pPr eaLnBrk="1" hangingPunct="1">
              <a:lnSpc>
                <a:spcPct val="110000"/>
              </a:lnSpc>
              <a:buClr>
                <a:srgbClr val="003366"/>
              </a:buClr>
              <a:buSzPct val="80000"/>
            </a:pPr>
            <a:r>
              <a:rPr lang="zh-CN" altLang="en-US" sz="2000"/>
              <a:t>目前应用最广泛的</a:t>
            </a:r>
            <a:r>
              <a:rPr lang="en-US" altLang="zh-CN" sz="2000"/>
              <a:t>HDL</a:t>
            </a:r>
            <a:r>
              <a:rPr lang="zh-CN" altLang="en-US" sz="2000"/>
              <a:t>是：</a:t>
            </a:r>
          </a:p>
          <a:p>
            <a:pPr lvl="1" eaLnBrk="1" hangingPunct="1">
              <a:lnSpc>
                <a:spcPct val="110000"/>
              </a:lnSpc>
              <a:buClr>
                <a:srgbClr val="003366"/>
              </a:buClr>
              <a:buSzPct val="80000"/>
            </a:pPr>
            <a:r>
              <a:rPr lang="en-US" altLang="zh-CN" sz="1800"/>
              <a:t>Verilog HDL</a:t>
            </a:r>
            <a:endParaRPr lang="zh-CN" altLang="en-US" sz="1800"/>
          </a:p>
          <a:p>
            <a:pPr lvl="1" eaLnBrk="1" hangingPunct="1">
              <a:lnSpc>
                <a:spcPct val="110000"/>
              </a:lnSpc>
              <a:buClr>
                <a:srgbClr val="003366"/>
              </a:buClr>
              <a:buSzPct val="80000"/>
            </a:pPr>
            <a:r>
              <a:rPr lang="en-US" altLang="zh-CN" sz="1800"/>
              <a:t>VHDL(Very High Speed Integrated Circuit HDL) </a:t>
            </a:r>
          </a:p>
          <a:p>
            <a:pPr eaLnBrk="1" hangingPunct="1">
              <a:lnSpc>
                <a:spcPct val="110000"/>
              </a:lnSpc>
              <a:buClr>
                <a:srgbClr val="003366"/>
              </a:buClr>
              <a:buSzPct val="80000"/>
            </a:pPr>
            <a:r>
              <a:rPr lang="zh-CN" altLang="en-US" sz="2000"/>
              <a:t>由于</a:t>
            </a:r>
            <a:r>
              <a:rPr lang="en-US" altLang="zh-CN" sz="2000"/>
              <a:t>Verilog HDL</a:t>
            </a:r>
            <a:r>
              <a:rPr lang="zh-CN" altLang="en-US" sz="2000"/>
              <a:t>具有程序结构简单，硬件描述能力强等特点，已得到国内外广大</a:t>
            </a:r>
            <a:r>
              <a:rPr lang="en-US" altLang="zh-CN" sz="2000"/>
              <a:t>EDA</a:t>
            </a:r>
            <a:r>
              <a:rPr lang="zh-CN" altLang="en-US" sz="2000"/>
              <a:t>设计者的广泛使用。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ox(in)">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box(in)">
                                      <p:cBhvr>
                                        <p:cTn id="12" dur="500"/>
                                        <p:tgtEl>
                                          <p:spTgt spid="3072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transition="in" filter="box(in)">
                                      <p:cBhvr>
                                        <p:cTn id="15" dur="500"/>
                                        <p:tgtEl>
                                          <p:spTgt spid="30723">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0723">
                                            <p:txEl>
                                              <p:pRg st="3" end="3"/>
                                            </p:txEl>
                                          </p:spTgt>
                                        </p:tgtEl>
                                        <p:attrNameLst>
                                          <p:attrName>style.visibility</p:attrName>
                                        </p:attrNameLst>
                                      </p:cBhvr>
                                      <p:to>
                                        <p:strVal val="visible"/>
                                      </p:to>
                                    </p:set>
                                    <p:animEffect transition="in" filter="box(in)">
                                      <p:cBhvr>
                                        <p:cTn id="18" dur="500"/>
                                        <p:tgtEl>
                                          <p:spTgt spid="3072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animEffect transition="in" filter="box(in)">
                                      <p:cBhvr>
                                        <p:cTn id="23" dur="500"/>
                                        <p:tgtEl>
                                          <p:spTgt spid="30723">
                                            <p:txEl>
                                              <p:pRg st="4" end="4"/>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0723">
                                            <p:txEl>
                                              <p:pRg st="5" end="5"/>
                                            </p:txEl>
                                          </p:spTgt>
                                        </p:tgtEl>
                                        <p:attrNameLst>
                                          <p:attrName>style.visibility</p:attrName>
                                        </p:attrNameLst>
                                      </p:cBhvr>
                                      <p:to>
                                        <p:strVal val="visible"/>
                                      </p:to>
                                    </p:set>
                                    <p:animEffect transition="in" filter="box(in)">
                                      <p:cBhvr>
                                        <p:cTn id="26" dur="500"/>
                                        <p:tgtEl>
                                          <p:spTgt spid="3072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30723">
                                            <p:txEl>
                                              <p:pRg st="6" end="6"/>
                                            </p:txEl>
                                          </p:spTgt>
                                        </p:tgtEl>
                                        <p:attrNameLst>
                                          <p:attrName>style.visibility</p:attrName>
                                        </p:attrNameLst>
                                      </p:cBhvr>
                                      <p:to>
                                        <p:strVal val="visible"/>
                                      </p:to>
                                    </p:set>
                                    <p:animEffect transition="in" filter="box(in)">
                                      <p:cBhvr>
                                        <p:cTn id="31" dur="500"/>
                                        <p:tgtEl>
                                          <p:spTgt spid="30723">
                                            <p:txEl>
                                              <p:pRg st="6" end="6"/>
                                            </p:txEl>
                                          </p:spTgt>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30723">
                                            <p:txEl>
                                              <p:pRg st="7" end="7"/>
                                            </p:txEl>
                                          </p:spTgt>
                                        </p:tgtEl>
                                        <p:attrNameLst>
                                          <p:attrName>style.visibility</p:attrName>
                                        </p:attrNameLst>
                                      </p:cBhvr>
                                      <p:to>
                                        <p:strVal val="visible"/>
                                      </p:to>
                                    </p:set>
                                    <p:animEffect transition="in" filter="box(in)">
                                      <p:cBhvr>
                                        <p:cTn id="34" dur="500"/>
                                        <p:tgtEl>
                                          <p:spTgt spid="30723">
                                            <p:txEl>
                                              <p:pRg st="7" end="7"/>
                                            </p:txEl>
                                          </p:spTgt>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30723">
                                            <p:txEl>
                                              <p:pRg st="8" end="8"/>
                                            </p:txEl>
                                          </p:spTgt>
                                        </p:tgtEl>
                                        <p:attrNameLst>
                                          <p:attrName>style.visibility</p:attrName>
                                        </p:attrNameLst>
                                      </p:cBhvr>
                                      <p:to>
                                        <p:strVal val="visible"/>
                                      </p:to>
                                    </p:set>
                                    <p:animEffect transition="in" filter="box(in)">
                                      <p:cBhvr>
                                        <p:cTn id="37" dur="500"/>
                                        <p:tgtEl>
                                          <p:spTgt spid="30723">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0723">
                                            <p:txEl>
                                              <p:pRg st="9" end="9"/>
                                            </p:txEl>
                                          </p:spTgt>
                                        </p:tgtEl>
                                        <p:attrNameLst>
                                          <p:attrName>style.visibility</p:attrName>
                                        </p:attrNameLst>
                                      </p:cBhvr>
                                      <p:to>
                                        <p:strVal val="visible"/>
                                      </p:to>
                                    </p:set>
                                    <p:animEffect transition="in" filter="box(in)">
                                      <p:cBhvr>
                                        <p:cTn id="42" dur="500"/>
                                        <p:tgtEl>
                                          <p:spTgt spid="307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1">
            <a:extLst>
              <a:ext uri="{FF2B5EF4-FFF2-40B4-BE49-F238E27FC236}">
                <a16:creationId xmlns:a16="http://schemas.microsoft.com/office/drawing/2014/main" id="{A5CD6EFA-F5EC-491B-15C0-9AE97A763102}"/>
              </a:ext>
            </a:extLst>
          </p:cNvPr>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9747C608-4E68-4886-8B29-7C3635246D36}" type="slidenum">
              <a:rPr lang="en-US" altLang="zh-CN" sz="1400" b="0"/>
              <a:pPr algn="l">
                <a:spcBef>
                  <a:spcPct val="0"/>
                </a:spcBef>
                <a:buClrTx/>
                <a:buSzTx/>
                <a:buFontTx/>
                <a:buNone/>
              </a:pPr>
              <a:t>29</a:t>
            </a:fld>
            <a:endParaRPr lang="en-US" altLang="zh-CN" sz="1400" b="0"/>
          </a:p>
        </p:txBody>
      </p:sp>
      <p:sp>
        <p:nvSpPr>
          <p:cNvPr id="79875" name="Rectangle 3">
            <a:extLst>
              <a:ext uri="{FF2B5EF4-FFF2-40B4-BE49-F238E27FC236}">
                <a16:creationId xmlns:a16="http://schemas.microsoft.com/office/drawing/2014/main" id="{5F49E6DB-1FA9-3E38-8045-3C408C48745D}"/>
              </a:ext>
            </a:extLst>
          </p:cNvPr>
          <p:cNvSpPr>
            <a:spLocks noGrp="1" noChangeArrowheads="1"/>
          </p:cNvSpPr>
          <p:nvPr>
            <p:ph type="body" idx="4294967295"/>
          </p:nvPr>
        </p:nvSpPr>
        <p:spPr>
          <a:xfrm>
            <a:off x="468313" y="549275"/>
            <a:ext cx="8191500" cy="2241550"/>
          </a:xfrm>
          <a:solidFill>
            <a:schemeClr val="bg1"/>
          </a:solidFill>
        </p:spPr>
        <p:txBody>
          <a:bodyPr/>
          <a:lstStyle/>
          <a:p>
            <a:pPr eaLnBrk="1" hangingPunct="1">
              <a:buClr>
                <a:schemeClr val="tx2"/>
              </a:buClr>
              <a:tabLst>
                <a:tab pos="900113" algn="l"/>
              </a:tabLst>
              <a:defRPr/>
            </a:pPr>
            <a:r>
              <a:rPr lang="zh-CN" altLang="en-US" sz="2000" dirty="0"/>
              <a:t>小规模集成电路和中规模集成电路。</a:t>
            </a:r>
          </a:p>
          <a:p>
            <a:pPr marL="785813" lvl="1">
              <a:buClr>
                <a:schemeClr val="tx2"/>
              </a:buClr>
              <a:buSzPct val="80000"/>
              <a:tabLst>
                <a:tab pos="900113" algn="l"/>
              </a:tabLst>
              <a:defRPr/>
            </a:pPr>
            <a:r>
              <a:rPr lang="zh-CN" altLang="en-US" sz="1800" dirty="0"/>
              <a:t>这些集成电路包括逻辑门和其他数字电路</a:t>
            </a:r>
            <a:endParaRPr lang="en-US" altLang="zh-CN" sz="1800" dirty="0"/>
          </a:p>
          <a:p>
            <a:pPr marL="500063" lvl="1" indent="0">
              <a:buClr>
                <a:schemeClr val="tx2"/>
              </a:buClr>
              <a:buSzPct val="80000"/>
              <a:buFont typeface="Wingdings" panose="05000000000000000000" pitchFamily="2" charset="2"/>
              <a:buNone/>
              <a:tabLst>
                <a:tab pos="900113" algn="l"/>
              </a:tabLst>
              <a:defRPr/>
            </a:pPr>
            <a:r>
              <a:rPr lang="zh-CN" altLang="en-US" sz="1800" dirty="0"/>
              <a:t>    在生产的时候就确定了，而且不能改变。</a:t>
            </a:r>
          </a:p>
          <a:p>
            <a:pPr marL="785813" lvl="1">
              <a:buClr>
                <a:schemeClr val="tx2"/>
              </a:buClr>
              <a:buSzPct val="80000"/>
              <a:tabLst>
                <a:tab pos="900113" algn="l"/>
              </a:tabLst>
              <a:defRPr/>
            </a:pPr>
            <a:r>
              <a:rPr lang="zh-CN" altLang="en-US" sz="1800" dirty="0"/>
              <a:t>如果需要某种特定逻辑功能的器件，</a:t>
            </a:r>
          </a:p>
          <a:p>
            <a:pPr marL="500063" lvl="1" indent="0">
              <a:buClr>
                <a:schemeClr val="tx2"/>
              </a:buClr>
              <a:buSzPct val="80000"/>
              <a:buFont typeface="Wingdings" panose="05000000000000000000" pitchFamily="2" charset="2"/>
              <a:buNone/>
              <a:tabLst>
                <a:tab pos="900113" algn="l"/>
              </a:tabLst>
              <a:defRPr/>
            </a:pPr>
            <a:r>
              <a:rPr lang="zh-CN" altLang="en-US" sz="1800" dirty="0"/>
              <a:t>    则需用多个器件来构造电路</a:t>
            </a:r>
          </a:p>
          <a:p>
            <a:pPr marL="785813" lvl="1">
              <a:buClr>
                <a:schemeClr val="tx2"/>
              </a:buClr>
              <a:buSzPct val="80000"/>
              <a:tabLst>
                <a:tab pos="900113" algn="l"/>
              </a:tabLst>
              <a:defRPr/>
            </a:pPr>
            <a:r>
              <a:rPr lang="zh-CN" altLang="en-US" sz="1800" dirty="0"/>
              <a:t>既浪费了电路板上的空间又浪费了设计时间。</a:t>
            </a:r>
          </a:p>
        </p:txBody>
      </p:sp>
      <p:pic>
        <p:nvPicPr>
          <p:cNvPr id="79879" name="Picture 7">
            <a:extLst>
              <a:ext uri="{FF2B5EF4-FFF2-40B4-BE49-F238E27FC236}">
                <a16:creationId xmlns:a16="http://schemas.microsoft.com/office/drawing/2014/main" id="{6498904D-B0AC-B668-CE29-502C2CEBC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708275"/>
            <a:ext cx="7545388" cy="38528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3" name="Text Box 11">
            <a:extLst>
              <a:ext uri="{FF2B5EF4-FFF2-40B4-BE49-F238E27FC236}">
                <a16:creationId xmlns:a16="http://schemas.microsoft.com/office/drawing/2014/main" id="{8EF1E579-96C0-83ED-F5F4-EC1BA50EB67E}"/>
              </a:ext>
            </a:extLst>
          </p:cNvPr>
          <p:cNvSpPr txBox="1">
            <a:spLocks noChangeArrowheads="1"/>
          </p:cNvSpPr>
          <p:nvPr/>
        </p:nvSpPr>
        <p:spPr bwMode="auto">
          <a:xfrm>
            <a:off x="701675" y="44450"/>
            <a:ext cx="7524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000" dirty="0"/>
              <a:t>在可编程逻辑器件出现之前，数字系统用各种集成逻辑电路组成</a:t>
            </a:r>
          </a:p>
        </p:txBody>
      </p:sp>
      <p:grpSp>
        <p:nvGrpSpPr>
          <p:cNvPr id="79881" name="Group 9">
            <a:extLst>
              <a:ext uri="{FF2B5EF4-FFF2-40B4-BE49-F238E27FC236}">
                <a16:creationId xmlns:a16="http://schemas.microsoft.com/office/drawing/2014/main" id="{6BA7087C-0894-F54D-0E08-E4B4B2F9E7A3}"/>
              </a:ext>
            </a:extLst>
          </p:cNvPr>
          <p:cNvGrpSpPr>
            <a:grpSpLocks/>
          </p:cNvGrpSpPr>
          <p:nvPr/>
        </p:nvGrpSpPr>
        <p:grpSpPr bwMode="auto">
          <a:xfrm>
            <a:off x="5815013" y="549275"/>
            <a:ext cx="3240087" cy="1908175"/>
            <a:chOff x="3719" y="119"/>
            <a:chExt cx="2041" cy="1202"/>
          </a:xfrm>
        </p:grpSpPr>
        <p:pic>
          <p:nvPicPr>
            <p:cNvPr id="32775" name="Picture 5">
              <a:extLst>
                <a:ext uri="{FF2B5EF4-FFF2-40B4-BE49-F238E27FC236}">
                  <a16:creationId xmlns:a16="http://schemas.microsoft.com/office/drawing/2014/main" id="{8ABDCB3F-54B1-2186-6985-5D5B35988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 y="119"/>
              <a:ext cx="2041" cy="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6" name="Text Box 8">
              <a:extLst>
                <a:ext uri="{FF2B5EF4-FFF2-40B4-BE49-F238E27FC236}">
                  <a16:creationId xmlns:a16="http://schemas.microsoft.com/office/drawing/2014/main" id="{1BF91152-85B0-21D2-C700-73BEAB2B7586}"/>
                </a:ext>
              </a:extLst>
            </p:cNvPr>
            <p:cNvSpPr txBox="1">
              <a:spLocks noChangeArrowheads="1"/>
            </p:cNvSpPr>
            <p:nvPr/>
          </p:nvSpPr>
          <p:spPr bwMode="auto">
            <a:xfrm>
              <a:off x="4195" y="1090"/>
              <a:ext cx="1180"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800" b="0"/>
                <a:t>Y=AB+BC+AC</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9875">
                                            <p:bg/>
                                          </p:spTgt>
                                        </p:tgtEl>
                                        <p:attrNameLst>
                                          <p:attrName>style.visibility</p:attrName>
                                        </p:attrNameLst>
                                      </p:cBhvr>
                                      <p:to>
                                        <p:strVal val="visible"/>
                                      </p:to>
                                    </p:set>
                                    <p:animEffect transition="in" filter="box(in)">
                                      <p:cBhvr>
                                        <p:cTn id="7" dur="500"/>
                                        <p:tgtEl>
                                          <p:spTgt spid="79875">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9875">
                                            <p:txEl>
                                              <p:pRg st="0" end="0"/>
                                            </p:txEl>
                                          </p:spTgt>
                                        </p:tgtEl>
                                        <p:attrNameLst>
                                          <p:attrName>style.visibility</p:attrName>
                                        </p:attrNameLst>
                                      </p:cBhvr>
                                      <p:to>
                                        <p:strVal val="visible"/>
                                      </p:to>
                                    </p:set>
                                    <p:animEffect transition="in" filter="box(in)">
                                      <p:cBhvr>
                                        <p:cTn id="12" dur="500"/>
                                        <p:tgtEl>
                                          <p:spTgt spid="79875">
                                            <p:txEl>
                                              <p:pRg st="0" end="0"/>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79875">
                                            <p:txEl>
                                              <p:pRg st="1" end="1"/>
                                            </p:txEl>
                                          </p:spTgt>
                                        </p:tgtEl>
                                        <p:attrNameLst>
                                          <p:attrName>style.visibility</p:attrName>
                                        </p:attrNameLst>
                                      </p:cBhvr>
                                      <p:to>
                                        <p:strVal val="visible"/>
                                      </p:to>
                                    </p:set>
                                    <p:animEffect transition="in" filter="box(in)">
                                      <p:cBhvr>
                                        <p:cTn id="15" dur="500"/>
                                        <p:tgtEl>
                                          <p:spTgt spid="79875">
                                            <p:txEl>
                                              <p:pRg st="1" end="1"/>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79875">
                                            <p:txEl>
                                              <p:pRg st="2" end="2"/>
                                            </p:txEl>
                                          </p:spTgt>
                                        </p:tgtEl>
                                        <p:attrNameLst>
                                          <p:attrName>style.visibility</p:attrName>
                                        </p:attrNameLst>
                                      </p:cBhvr>
                                      <p:to>
                                        <p:strVal val="visible"/>
                                      </p:to>
                                    </p:set>
                                    <p:animEffect transition="in" filter="box(in)">
                                      <p:cBhvr>
                                        <p:cTn id="18" dur="500"/>
                                        <p:tgtEl>
                                          <p:spTgt spid="79875">
                                            <p:txEl>
                                              <p:pRg st="2" end="2"/>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79875">
                                            <p:txEl>
                                              <p:pRg st="3" end="3"/>
                                            </p:txEl>
                                          </p:spTgt>
                                        </p:tgtEl>
                                        <p:attrNameLst>
                                          <p:attrName>style.visibility</p:attrName>
                                        </p:attrNameLst>
                                      </p:cBhvr>
                                      <p:to>
                                        <p:strVal val="visible"/>
                                      </p:to>
                                    </p:set>
                                    <p:animEffect transition="in" filter="box(in)">
                                      <p:cBhvr>
                                        <p:cTn id="21" dur="500"/>
                                        <p:tgtEl>
                                          <p:spTgt spid="79875">
                                            <p:txEl>
                                              <p:pRg st="3" end="3"/>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79875">
                                            <p:txEl>
                                              <p:pRg st="4" end="4"/>
                                            </p:txEl>
                                          </p:spTgt>
                                        </p:tgtEl>
                                        <p:attrNameLst>
                                          <p:attrName>style.visibility</p:attrName>
                                        </p:attrNameLst>
                                      </p:cBhvr>
                                      <p:to>
                                        <p:strVal val="visible"/>
                                      </p:to>
                                    </p:set>
                                    <p:animEffect transition="in" filter="box(in)">
                                      <p:cBhvr>
                                        <p:cTn id="24" dur="500"/>
                                        <p:tgtEl>
                                          <p:spTgt spid="79875">
                                            <p:txEl>
                                              <p:pRg st="4" end="4"/>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79875">
                                            <p:txEl>
                                              <p:pRg st="5" end="5"/>
                                            </p:txEl>
                                          </p:spTgt>
                                        </p:tgtEl>
                                        <p:attrNameLst>
                                          <p:attrName>style.visibility</p:attrName>
                                        </p:attrNameLst>
                                      </p:cBhvr>
                                      <p:to>
                                        <p:strVal val="visible"/>
                                      </p:to>
                                    </p:set>
                                    <p:animEffect transition="in" filter="box(in)">
                                      <p:cBhvr>
                                        <p:cTn id="27" dur="500"/>
                                        <p:tgtEl>
                                          <p:spTgt spid="7987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79881"/>
                                        </p:tgtEl>
                                        <p:attrNameLst>
                                          <p:attrName>style.visibility</p:attrName>
                                        </p:attrNameLst>
                                      </p:cBhvr>
                                      <p:to>
                                        <p:strVal val="visible"/>
                                      </p:to>
                                    </p:set>
                                    <p:animEffect transition="in" filter="box(in)">
                                      <p:cBhvr>
                                        <p:cTn id="32" dur="500"/>
                                        <p:tgtEl>
                                          <p:spTgt spid="7988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79879"/>
                                        </p:tgtEl>
                                        <p:attrNameLst>
                                          <p:attrName>style.visibility</p:attrName>
                                        </p:attrNameLst>
                                      </p:cBhvr>
                                      <p:to>
                                        <p:strVal val="visible"/>
                                      </p:to>
                                    </p:set>
                                    <p:animEffect transition="in" filter="checkerboard(across)">
                                      <p:cBhvr>
                                        <p:cTn id="37" dur="500"/>
                                        <p:tgtEl>
                                          <p:spTgt spid="79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7DDD8AE-7CB3-33BD-A7FB-D690485702D7}"/>
              </a:ext>
            </a:extLst>
          </p:cNvPr>
          <p:cNvSpPr>
            <a:spLocks noGrp="1" noChangeArrowheads="1"/>
          </p:cNvSpPr>
          <p:nvPr>
            <p:ph type="title"/>
          </p:nvPr>
        </p:nvSpPr>
        <p:spPr/>
        <p:txBody>
          <a:bodyPr/>
          <a:lstStyle/>
          <a:p>
            <a:pPr eaLnBrk="1" hangingPunct="1"/>
            <a:r>
              <a:rPr lang="en-US" altLang="zh-CN"/>
              <a:t>2. </a:t>
            </a:r>
            <a:r>
              <a:rPr lang="zh-CN" altLang="en-US"/>
              <a:t>组合逻辑电路框图</a:t>
            </a:r>
          </a:p>
        </p:txBody>
      </p:sp>
      <p:sp>
        <p:nvSpPr>
          <p:cNvPr id="6147" name="Rectangle 3">
            <a:extLst>
              <a:ext uri="{FF2B5EF4-FFF2-40B4-BE49-F238E27FC236}">
                <a16:creationId xmlns:a16="http://schemas.microsoft.com/office/drawing/2014/main" id="{7C9C45CA-05DE-48EE-172F-1B1FF91C5958}"/>
              </a:ext>
            </a:extLst>
          </p:cNvPr>
          <p:cNvSpPr>
            <a:spLocks noGrp="1" noChangeArrowheads="1"/>
          </p:cNvSpPr>
          <p:nvPr>
            <p:ph type="body" idx="1"/>
          </p:nvPr>
        </p:nvSpPr>
        <p:spPr>
          <a:xfrm>
            <a:off x="179388" y="1112838"/>
            <a:ext cx="8775700" cy="2384425"/>
          </a:xfrm>
        </p:spPr>
        <p:txBody>
          <a:bodyPr/>
          <a:lstStyle/>
          <a:p>
            <a:pPr eaLnBrk="1" hangingPunct="1">
              <a:lnSpc>
                <a:spcPct val="110000"/>
              </a:lnSpc>
            </a:pPr>
            <a:r>
              <a:rPr lang="zh-CN" altLang="en-US" sz="2400"/>
              <a:t>有</a:t>
            </a:r>
            <a:r>
              <a:rPr lang="en-US" altLang="zh-CN" sz="2400"/>
              <a:t>n</a:t>
            </a:r>
            <a:r>
              <a:rPr lang="zh-CN" altLang="en-US" sz="2400"/>
              <a:t>个输入变量，</a:t>
            </a:r>
            <a:r>
              <a:rPr lang="en-US" altLang="zh-CN" sz="2400"/>
              <a:t>m</a:t>
            </a:r>
            <a:r>
              <a:rPr lang="zh-CN" altLang="en-US" sz="2400"/>
              <a:t>个输出变量，每个输入</a:t>
            </a:r>
            <a:r>
              <a:rPr lang="en-US" altLang="zh-CN" sz="2400"/>
              <a:t>/</a:t>
            </a:r>
            <a:r>
              <a:rPr lang="zh-CN" altLang="en-US" sz="2400"/>
              <a:t>输出变量实质上对应于二进制信号的逻辑</a:t>
            </a:r>
            <a:r>
              <a:rPr lang="en-US" altLang="zh-CN" sz="2400"/>
              <a:t>0</a:t>
            </a:r>
            <a:r>
              <a:rPr lang="zh-CN" altLang="en-US" sz="2400"/>
              <a:t>和逻辑</a:t>
            </a:r>
            <a:r>
              <a:rPr lang="en-US" altLang="zh-CN" sz="2400"/>
              <a:t>1</a:t>
            </a:r>
            <a:r>
              <a:rPr lang="zh-CN" altLang="en-US" sz="2400"/>
              <a:t>，</a:t>
            </a:r>
            <a:r>
              <a:rPr lang="en-US" altLang="zh-CN" sz="2400"/>
              <a:t>n</a:t>
            </a:r>
            <a:r>
              <a:rPr lang="zh-CN" altLang="en-US" sz="2400"/>
              <a:t>个输入变量有</a:t>
            </a:r>
            <a:r>
              <a:rPr lang="en-US" altLang="zh-CN" sz="2400"/>
              <a:t>2</a:t>
            </a:r>
            <a:r>
              <a:rPr lang="en-US" altLang="zh-CN" sz="2400" baseline="30000"/>
              <a:t>n</a:t>
            </a:r>
            <a:r>
              <a:rPr lang="zh-CN" altLang="en-US" sz="2400"/>
              <a:t>种输入组合，对于每一种组合，只有一个可能的输出值与之对应。</a:t>
            </a:r>
          </a:p>
        </p:txBody>
      </p:sp>
      <p:sp>
        <p:nvSpPr>
          <p:cNvPr id="6148" name="Rectangle 4">
            <a:extLst>
              <a:ext uri="{FF2B5EF4-FFF2-40B4-BE49-F238E27FC236}">
                <a16:creationId xmlns:a16="http://schemas.microsoft.com/office/drawing/2014/main" id="{0A7A4FD8-4ADE-0792-DEDE-BD3AAF424642}"/>
              </a:ext>
            </a:extLst>
          </p:cNvPr>
          <p:cNvSpPr>
            <a:spLocks noChangeArrowheads="1"/>
          </p:cNvSpPr>
          <p:nvPr/>
        </p:nvSpPr>
        <p:spPr bwMode="auto">
          <a:xfrm>
            <a:off x="0" y="2259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pSp>
        <p:nvGrpSpPr>
          <p:cNvPr id="6149" name="Group 6">
            <a:extLst>
              <a:ext uri="{FF2B5EF4-FFF2-40B4-BE49-F238E27FC236}">
                <a16:creationId xmlns:a16="http://schemas.microsoft.com/office/drawing/2014/main" id="{22CF0A83-6963-3358-BF55-B1FAE9FC5BD5}"/>
              </a:ext>
            </a:extLst>
          </p:cNvPr>
          <p:cNvGrpSpPr>
            <a:grpSpLocks/>
          </p:cNvGrpSpPr>
          <p:nvPr/>
        </p:nvGrpSpPr>
        <p:grpSpPr bwMode="auto">
          <a:xfrm>
            <a:off x="366713" y="3978275"/>
            <a:ext cx="4864100" cy="1565275"/>
            <a:chOff x="1623" y="2272"/>
            <a:chExt cx="3064" cy="986"/>
          </a:xfrm>
        </p:grpSpPr>
        <p:sp>
          <p:nvSpPr>
            <p:cNvPr id="6152" name="AutoShape 7">
              <a:extLst>
                <a:ext uri="{FF2B5EF4-FFF2-40B4-BE49-F238E27FC236}">
                  <a16:creationId xmlns:a16="http://schemas.microsoft.com/office/drawing/2014/main" id="{0A59884B-7F5A-2F65-A8CC-C8D954912DC4}"/>
                </a:ext>
              </a:extLst>
            </p:cNvPr>
            <p:cNvSpPr>
              <a:spLocks noChangeAspect="1" noChangeArrowheads="1"/>
            </p:cNvSpPr>
            <p:nvPr/>
          </p:nvSpPr>
          <p:spPr bwMode="auto">
            <a:xfrm>
              <a:off x="1623" y="2272"/>
              <a:ext cx="306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pSp>
          <p:nvGrpSpPr>
            <p:cNvPr id="6153" name="Group 8">
              <a:extLst>
                <a:ext uri="{FF2B5EF4-FFF2-40B4-BE49-F238E27FC236}">
                  <a16:creationId xmlns:a16="http://schemas.microsoft.com/office/drawing/2014/main" id="{622EF978-D447-95F7-BCB0-7CC43D367999}"/>
                </a:ext>
              </a:extLst>
            </p:cNvPr>
            <p:cNvGrpSpPr>
              <a:grpSpLocks/>
            </p:cNvGrpSpPr>
            <p:nvPr/>
          </p:nvGrpSpPr>
          <p:grpSpPr bwMode="auto">
            <a:xfrm>
              <a:off x="1676" y="2344"/>
              <a:ext cx="3011" cy="914"/>
              <a:chOff x="1676" y="2344"/>
              <a:chExt cx="3011" cy="914"/>
            </a:xfrm>
          </p:grpSpPr>
          <p:sp>
            <p:nvSpPr>
              <p:cNvPr id="6154" name="Rectangle 9">
                <a:extLst>
                  <a:ext uri="{FF2B5EF4-FFF2-40B4-BE49-F238E27FC236}">
                    <a16:creationId xmlns:a16="http://schemas.microsoft.com/office/drawing/2014/main" id="{7F72003A-CCC0-80E9-52CD-517F4F830110}"/>
                  </a:ext>
                </a:extLst>
              </p:cNvPr>
              <p:cNvSpPr>
                <a:spLocks noChangeArrowheads="1"/>
              </p:cNvSpPr>
              <p:nvPr/>
            </p:nvSpPr>
            <p:spPr bwMode="auto">
              <a:xfrm>
                <a:off x="2467" y="2353"/>
                <a:ext cx="1229" cy="825"/>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6155" name="Text Box 10">
                <a:extLst>
                  <a:ext uri="{FF2B5EF4-FFF2-40B4-BE49-F238E27FC236}">
                    <a16:creationId xmlns:a16="http://schemas.microsoft.com/office/drawing/2014/main" id="{E6D1F1D3-D071-0DFC-B95C-D61134B93B9B}"/>
                  </a:ext>
                </a:extLst>
              </p:cNvPr>
              <p:cNvSpPr txBox="1">
                <a:spLocks noChangeArrowheads="1"/>
              </p:cNvSpPr>
              <p:nvPr/>
            </p:nvSpPr>
            <p:spPr bwMode="auto">
              <a:xfrm>
                <a:off x="2566" y="2600"/>
                <a:ext cx="1057"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zh-CN" altLang="en-US" sz="1800">
                    <a:latin typeface="Times New Roman" panose="02020603050405020304" pitchFamily="18" charset="0"/>
                  </a:rPr>
                  <a:t>组合逻辑电路</a:t>
                </a:r>
                <a:r>
                  <a:rPr lang="zh-CN" altLang="en-US" sz="900">
                    <a:latin typeface="Times New Roman" panose="02020603050405020304" pitchFamily="18" charset="0"/>
                  </a:rPr>
                  <a:t> </a:t>
                </a:r>
                <a:endParaRPr lang="zh-CN" altLang="en-US" sz="1800"/>
              </a:p>
            </p:txBody>
          </p:sp>
          <p:sp>
            <p:nvSpPr>
              <p:cNvPr id="6156" name="Line 11">
                <a:extLst>
                  <a:ext uri="{FF2B5EF4-FFF2-40B4-BE49-F238E27FC236}">
                    <a16:creationId xmlns:a16="http://schemas.microsoft.com/office/drawing/2014/main" id="{75DEF8ED-01B1-CEE3-5290-6B94DDF2C3C9}"/>
                  </a:ext>
                </a:extLst>
              </p:cNvPr>
              <p:cNvSpPr>
                <a:spLocks noChangeShapeType="1"/>
              </p:cNvSpPr>
              <p:nvPr/>
            </p:nvSpPr>
            <p:spPr bwMode="auto">
              <a:xfrm>
                <a:off x="1888" y="2481"/>
                <a:ext cx="589" cy="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157" name="Line 12">
                <a:extLst>
                  <a:ext uri="{FF2B5EF4-FFF2-40B4-BE49-F238E27FC236}">
                    <a16:creationId xmlns:a16="http://schemas.microsoft.com/office/drawing/2014/main" id="{29CE029A-25B6-312A-029B-F6B80BF9D320}"/>
                  </a:ext>
                </a:extLst>
              </p:cNvPr>
              <p:cNvSpPr>
                <a:spLocks noChangeShapeType="1"/>
              </p:cNvSpPr>
              <p:nvPr/>
            </p:nvSpPr>
            <p:spPr bwMode="auto">
              <a:xfrm>
                <a:off x="1888" y="2716"/>
                <a:ext cx="589" cy="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158" name="Line 13">
                <a:extLst>
                  <a:ext uri="{FF2B5EF4-FFF2-40B4-BE49-F238E27FC236}">
                    <a16:creationId xmlns:a16="http://schemas.microsoft.com/office/drawing/2014/main" id="{77F7D2A3-008E-4ED8-FC02-3713C05213A1}"/>
                  </a:ext>
                </a:extLst>
              </p:cNvPr>
              <p:cNvSpPr>
                <a:spLocks noChangeShapeType="1"/>
              </p:cNvSpPr>
              <p:nvPr/>
            </p:nvSpPr>
            <p:spPr bwMode="auto">
              <a:xfrm>
                <a:off x="3706" y="2458"/>
                <a:ext cx="587" cy="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159" name="Line 14">
                <a:extLst>
                  <a:ext uri="{FF2B5EF4-FFF2-40B4-BE49-F238E27FC236}">
                    <a16:creationId xmlns:a16="http://schemas.microsoft.com/office/drawing/2014/main" id="{C67BF465-569B-41A8-8386-0CEAA8575D1C}"/>
                  </a:ext>
                </a:extLst>
              </p:cNvPr>
              <p:cNvSpPr>
                <a:spLocks noChangeShapeType="1"/>
              </p:cNvSpPr>
              <p:nvPr/>
            </p:nvSpPr>
            <p:spPr bwMode="auto">
              <a:xfrm>
                <a:off x="3706" y="2684"/>
                <a:ext cx="590" cy="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160" name="Line 15">
                <a:extLst>
                  <a:ext uri="{FF2B5EF4-FFF2-40B4-BE49-F238E27FC236}">
                    <a16:creationId xmlns:a16="http://schemas.microsoft.com/office/drawing/2014/main" id="{07490B7B-40B6-1BD7-5738-ADF1BF9753E4}"/>
                  </a:ext>
                </a:extLst>
              </p:cNvPr>
              <p:cNvSpPr>
                <a:spLocks noChangeShapeType="1"/>
              </p:cNvSpPr>
              <p:nvPr/>
            </p:nvSpPr>
            <p:spPr bwMode="auto">
              <a:xfrm>
                <a:off x="1886" y="3038"/>
                <a:ext cx="589" cy="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161" name="Line 16">
                <a:extLst>
                  <a:ext uri="{FF2B5EF4-FFF2-40B4-BE49-F238E27FC236}">
                    <a16:creationId xmlns:a16="http://schemas.microsoft.com/office/drawing/2014/main" id="{29F3E2AD-56B0-FFBB-6B31-1003C6FD9248}"/>
                  </a:ext>
                </a:extLst>
              </p:cNvPr>
              <p:cNvSpPr>
                <a:spLocks noChangeShapeType="1"/>
              </p:cNvSpPr>
              <p:nvPr/>
            </p:nvSpPr>
            <p:spPr bwMode="auto">
              <a:xfrm>
                <a:off x="3712" y="3041"/>
                <a:ext cx="590" cy="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162" name="Text Box 17">
                <a:extLst>
                  <a:ext uri="{FF2B5EF4-FFF2-40B4-BE49-F238E27FC236}">
                    <a16:creationId xmlns:a16="http://schemas.microsoft.com/office/drawing/2014/main" id="{156091B8-EEC5-DF62-1357-8EE176B5BBF1}"/>
                  </a:ext>
                </a:extLst>
              </p:cNvPr>
              <p:cNvSpPr txBox="1">
                <a:spLocks noChangeArrowheads="1"/>
              </p:cNvSpPr>
              <p:nvPr/>
            </p:nvSpPr>
            <p:spPr bwMode="auto">
              <a:xfrm>
                <a:off x="2098" y="2831"/>
                <a:ext cx="348"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a:t>
                </a:r>
                <a:endParaRPr lang="en-US" altLang="zh-CN" sz="1800"/>
              </a:p>
            </p:txBody>
          </p:sp>
          <p:sp>
            <p:nvSpPr>
              <p:cNvPr id="6163" name="Text Box 18">
                <a:extLst>
                  <a:ext uri="{FF2B5EF4-FFF2-40B4-BE49-F238E27FC236}">
                    <a16:creationId xmlns:a16="http://schemas.microsoft.com/office/drawing/2014/main" id="{EE68678B-8962-3AB2-9C08-8C6F5B6558BC}"/>
                  </a:ext>
                </a:extLst>
              </p:cNvPr>
              <p:cNvSpPr txBox="1">
                <a:spLocks noChangeArrowheads="1"/>
              </p:cNvSpPr>
              <p:nvPr/>
            </p:nvSpPr>
            <p:spPr bwMode="auto">
              <a:xfrm>
                <a:off x="3888" y="2837"/>
                <a:ext cx="347"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a:t>
                </a:r>
                <a:endParaRPr lang="en-US" altLang="zh-CN" sz="1800"/>
              </a:p>
            </p:txBody>
          </p:sp>
          <p:sp>
            <p:nvSpPr>
              <p:cNvPr id="6164" name="Text Box 19">
                <a:extLst>
                  <a:ext uri="{FF2B5EF4-FFF2-40B4-BE49-F238E27FC236}">
                    <a16:creationId xmlns:a16="http://schemas.microsoft.com/office/drawing/2014/main" id="{46C9649E-438D-796D-F7D0-DC13E764B1D9}"/>
                  </a:ext>
                </a:extLst>
              </p:cNvPr>
              <p:cNvSpPr txBox="1">
                <a:spLocks noChangeArrowheads="1"/>
              </p:cNvSpPr>
              <p:nvPr/>
            </p:nvSpPr>
            <p:spPr bwMode="auto">
              <a:xfrm>
                <a:off x="1694" y="2344"/>
                <a:ext cx="333"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A</a:t>
                </a:r>
                <a:r>
                  <a:rPr lang="en-US" altLang="zh-CN" sz="1800" baseline="-25000">
                    <a:latin typeface="Times New Roman" panose="02020603050405020304" pitchFamily="18" charset="0"/>
                  </a:rPr>
                  <a:t>1</a:t>
                </a:r>
                <a:endParaRPr lang="en-US" altLang="zh-CN" sz="1800"/>
              </a:p>
            </p:txBody>
          </p:sp>
          <p:sp>
            <p:nvSpPr>
              <p:cNvPr id="6165" name="Text Box 20">
                <a:extLst>
                  <a:ext uri="{FF2B5EF4-FFF2-40B4-BE49-F238E27FC236}">
                    <a16:creationId xmlns:a16="http://schemas.microsoft.com/office/drawing/2014/main" id="{4DFC0971-8575-DBE6-BDEB-8768317A7654}"/>
                  </a:ext>
                </a:extLst>
              </p:cNvPr>
              <p:cNvSpPr txBox="1">
                <a:spLocks noChangeArrowheads="1"/>
              </p:cNvSpPr>
              <p:nvPr/>
            </p:nvSpPr>
            <p:spPr bwMode="auto">
              <a:xfrm>
                <a:off x="1676" y="2582"/>
                <a:ext cx="333"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A</a:t>
                </a:r>
                <a:r>
                  <a:rPr lang="en-US" altLang="zh-CN" sz="1800" baseline="-25000">
                    <a:latin typeface="Times New Roman" panose="02020603050405020304" pitchFamily="18" charset="0"/>
                  </a:rPr>
                  <a:t>2</a:t>
                </a:r>
                <a:endParaRPr lang="en-US" altLang="zh-CN" sz="1800"/>
              </a:p>
            </p:txBody>
          </p:sp>
          <p:sp>
            <p:nvSpPr>
              <p:cNvPr id="6166" name="Text Box 21">
                <a:extLst>
                  <a:ext uri="{FF2B5EF4-FFF2-40B4-BE49-F238E27FC236}">
                    <a16:creationId xmlns:a16="http://schemas.microsoft.com/office/drawing/2014/main" id="{F52F2BF0-FD40-7F20-D4D6-E02E55D88B18}"/>
                  </a:ext>
                </a:extLst>
              </p:cNvPr>
              <p:cNvSpPr txBox="1">
                <a:spLocks noChangeArrowheads="1"/>
              </p:cNvSpPr>
              <p:nvPr/>
            </p:nvSpPr>
            <p:spPr bwMode="auto">
              <a:xfrm>
                <a:off x="1679" y="2869"/>
                <a:ext cx="333"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A</a:t>
                </a:r>
                <a:r>
                  <a:rPr lang="en-US" altLang="zh-CN" sz="1800" baseline="-25000">
                    <a:latin typeface="Times New Roman" panose="02020603050405020304" pitchFamily="18" charset="0"/>
                  </a:rPr>
                  <a:t>n</a:t>
                </a:r>
                <a:endParaRPr lang="en-US" altLang="zh-CN" sz="1800"/>
              </a:p>
            </p:txBody>
          </p:sp>
          <p:sp>
            <p:nvSpPr>
              <p:cNvPr id="6167" name="Text Box 22">
                <a:extLst>
                  <a:ext uri="{FF2B5EF4-FFF2-40B4-BE49-F238E27FC236}">
                    <a16:creationId xmlns:a16="http://schemas.microsoft.com/office/drawing/2014/main" id="{08757E95-8886-80F3-6078-0B65545399CB}"/>
                  </a:ext>
                </a:extLst>
              </p:cNvPr>
              <p:cNvSpPr txBox="1">
                <a:spLocks noChangeArrowheads="1"/>
              </p:cNvSpPr>
              <p:nvPr/>
            </p:nvSpPr>
            <p:spPr bwMode="auto">
              <a:xfrm>
                <a:off x="4354" y="2344"/>
                <a:ext cx="333"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F</a:t>
                </a:r>
                <a:r>
                  <a:rPr lang="en-US" altLang="zh-CN" sz="1800" baseline="-25000">
                    <a:latin typeface="Times New Roman" panose="02020603050405020304" pitchFamily="18" charset="0"/>
                  </a:rPr>
                  <a:t>1</a:t>
                </a:r>
                <a:endParaRPr lang="en-US" altLang="zh-CN" sz="1800"/>
              </a:p>
            </p:txBody>
          </p:sp>
          <p:sp>
            <p:nvSpPr>
              <p:cNvPr id="6168" name="Text Box 23">
                <a:extLst>
                  <a:ext uri="{FF2B5EF4-FFF2-40B4-BE49-F238E27FC236}">
                    <a16:creationId xmlns:a16="http://schemas.microsoft.com/office/drawing/2014/main" id="{FE6FBB9D-173B-2DAB-4019-78D13D15D68C}"/>
                  </a:ext>
                </a:extLst>
              </p:cNvPr>
              <p:cNvSpPr txBox="1">
                <a:spLocks noChangeArrowheads="1"/>
              </p:cNvSpPr>
              <p:nvPr/>
            </p:nvSpPr>
            <p:spPr bwMode="auto">
              <a:xfrm>
                <a:off x="4337" y="2582"/>
                <a:ext cx="333"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F</a:t>
                </a:r>
                <a:r>
                  <a:rPr lang="en-US" altLang="zh-CN" sz="1800" baseline="-25000">
                    <a:latin typeface="Times New Roman" panose="02020603050405020304" pitchFamily="18" charset="0"/>
                  </a:rPr>
                  <a:t>2</a:t>
                </a:r>
                <a:endParaRPr lang="en-US" altLang="zh-CN" sz="1800"/>
              </a:p>
            </p:txBody>
          </p:sp>
          <p:sp>
            <p:nvSpPr>
              <p:cNvPr id="6169" name="Text Box 24">
                <a:extLst>
                  <a:ext uri="{FF2B5EF4-FFF2-40B4-BE49-F238E27FC236}">
                    <a16:creationId xmlns:a16="http://schemas.microsoft.com/office/drawing/2014/main" id="{33A54340-66B3-27CE-FB1C-8FFB65890F54}"/>
                  </a:ext>
                </a:extLst>
              </p:cNvPr>
              <p:cNvSpPr txBox="1">
                <a:spLocks noChangeArrowheads="1"/>
              </p:cNvSpPr>
              <p:nvPr/>
            </p:nvSpPr>
            <p:spPr bwMode="auto">
              <a:xfrm>
                <a:off x="4315" y="2869"/>
                <a:ext cx="333"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F</a:t>
                </a:r>
                <a:r>
                  <a:rPr lang="en-US" altLang="zh-CN" sz="1800" baseline="-25000">
                    <a:latin typeface="Times New Roman" panose="02020603050405020304" pitchFamily="18" charset="0"/>
                  </a:rPr>
                  <a:t>m</a:t>
                </a:r>
                <a:endParaRPr lang="en-US" altLang="zh-CN" sz="1800"/>
              </a:p>
            </p:txBody>
          </p:sp>
        </p:grpSp>
      </p:grpSp>
      <p:sp>
        <p:nvSpPr>
          <p:cNvPr id="6150" name="Rectangle 25">
            <a:extLst>
              <a:ext uri="{FF2B5EF4-FFF2-40B4-BE49-F238E27FC236}">
                <a16:creationId xmlns:a16="http://schemas.microsoft.com/office/drawing/2014/main" id="{4D7D492B-5212-7AC1-C04F-911D79E589FD}"/>
              </a:ext>
            </a:extLst>
          </p:cNvPr>
          <p:cNvSpPr>
            <a:spLocks noChangeArrowheads="1"/>
          </p:cNvSpPr>
          <p:nvPr/>
        </p:nvSpPr>
        <p:spPr bwMode="auto">
          <a:xfrm>
            <a:off x="5126038" y="3978275"/>
            <a:ext cx="3698875"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folHlink"/>
              </a:buClr>
              <a:buSzPct val="60000"/>
              <a:buFont typeface="Wingdings" panose="05000000000000000000" pitchFamily="2" charset="2"/>
              <a:buChar char="n"/>
              <a:tabLst>
                <a:tab pos="1343025" algn="l"/>
                <a:tab pos="1600200" algn="l"/>
                <a:tab pos="2636838" algn="ctr"/>
              </a:tabLst>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tabLst>
                <a:tab pos="1343025" algn="l"/>
                <a:tab pos="1600200" algn="l"/>
                <a:tab pos="2636838" algn="ctr"/>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1343025" algn="l"/>
                <a:tab pos="1600200" algn="l"/>
                <a:tab pos="2636838" algn="ctr"/>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1343025" algn="l"/>
                <a:tab pos="1600200" algn="l"/>
                <a:tab pos="2636838" algn="ctr"/>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1343025" algn="l"/>
                <a:tab pos="1600200" algn="l"/>
                <a:tab pos="2636838" algn="ctr"/>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1343025" algn="l"/>
                <a:tab pos="1600200" algn="l"/>
                <a:tab pos="2636838" algn="ctr"/>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1343025" algn="l"/>
                <a:tab pos="1600200" algn="l"/>
                <a:tab pos="2636838" algn="ctr"/>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1343025" algn="l"/>
                <a:tab pos="1600200" algn="l"/>
                <a:tab pos="2636838" algn="ctr"/>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1343025" algn="l"/>
                <a:tab pos="1600200" algn="l"/>
                <a:tab pos="2636838" algn="ctr"/>
              </a:tabLst>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F1=f1(A1,A2,</a:t>
            </a:r>
            <a:r>
              <a:rPr lang="en-US" altLang="zh-CN" sz="2400">
                <a:latin typeface="Arial" panose="020B0604020202020204" pitchFamily="34" charset="0"/>
              </a:rPr>
              <a:t>…</a:t>
            </a:r>
            <a:r>
              <a:rPr lang="en-US" altLang="zh-CN" sz="2400"/>
              <a:t>,An)</a:t>
            </a:r>
          </a:p>
          <a:p>
            <a:pPr algn="ctr" eaLnBrk="1" hangingPunct="1">
              <a:spcBef>
                <a:spcPct val="0"/>
              </a:spcBef>
              <a:buClrTx/>
              <a:buSzTx/>
              <a:buFontTx/>
              <a:buNone/>
            </a:pPr>
            <a:r>
              <a:rPr lang="en-US" altLang="zh-CN" sz="2400"/>
              <a:t>F2=f2(A1,A2,</a:t>
            </a:r>
            <a:r>
              <a:rPr lang="en-US" altLang="zh-CN" sz="2400">
                <a:latin typeface="Arial" panose="020B0604020202020204" pitchFamily="34" charset="0"/>
              </a:rPr>
              <a:t>…</a:t>
            </a:r>
            <a:r>
              <a:rPr lang="en-US" altLang="zh-CN" sz="2400"/>
              <a:t>,An)</a:t>
            </a:r>
          </a:p>
          <a:p>
            <a:pPr algn="ctr" eaLnBrk="1" hangingPunct="1">
              <a:spcBef>
                <a:spcPct val="0"/>
              </a:spcBef>
              <a:buClrTx/>
              <a:buSzTx/>
              <a:buFontTx/>
              <a:buNone/>
            </a:pPr>
            <a:r>
              <a:rPr lang="en-US" altLang="zh-CN" sz="2400">
                <a:latin typeface="Arial" panose="020B0604020202020204" pitchFamily="34" charset="0"/>
              </a:rPr>
              <a:t>…</a:t>
            </a:r>
            <a:endParaRPr lang="en-US" altLang="zh-CN" sz="2400"/>
          </a:p>
          <a:p>
            <a:pPr algn="ctr" eaLnBrk="1" hangingPunct="1">
              <a:spcBef>
                <a:spcPct val="0"/>
              </a:spcBef>
              <a:buClrTx/>
              <a:buSzTx/>
              <a:buFontTx/>
              <a:buNone/>
            </a:pPr>
            <a:r>
              <a:rPr lang="en-US" altLang="zh-CN" sz="2400"/>
              <a:t>Fm=fn(A1,A2,</a:t>
            </a:r>
            <a:r>
              <a:rPr lang="en-US" altLang="zh-CN" sz="2400">
                <a:latin typeface="Arial" panose="020B0604020202020204" pitchFamily="34" charset="0"/>
              </a:rPr>
              <a:t>…</a:t>
            </a:r>
            <a:r>
              <a:rPr lang="en-US" altLang="zh-CN" sz="2400"/>
              <a:t>,An)</a:t>
            </a:r>
          </a:p>
        </p:txBody>
      </p:sp>
      <p:sp>
        <p:nvSpPr>
          <p:cNvPr id="6151" name="Rectangle 26">
            <a:extLst>
              <a:ext uri="{FF2B5EF4-FFF2-40B4-BE49-F238E27FC236}">
                <a16:creationId xmlns:a16="http://schemas.microsoft.com/office/drawing/2014/main" id="{E1BB3577-6234-6C41-1BC2-A442BB22E3CE}"/>
              </a:ext>
            </a:extLst>
          </p:cNvPr>
          <p:cNvSpPr>
            <a:spLocks noChangeArrowheads="1"/>
          </p:cNvSpPr>
          <p:nvPr/>
        </p:nvSpPr>
        <p:spPr bwMode="auto">
          <a:xfrm>
            <a:off x="1390650" y="5573713"/>
            <a:ext cx="2752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图</a:t>
            </a:r>
            <a:r>
              <a:rPr lang="en-US" altLang="zh-CN" sz="1800"/>
              <a:t>4.1 </a:t>
            </a:r>
            <a:r>
              <a:rPr lang="zh-CN" altLang="en-US" sz="1800"/>
              <a:t>组合逻辑电路框图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a:extLst>
              <a:ext uri="{FF2B5EF4-FFF2-40B4-BE49-F238E27FC236}">
                <a16:creationId xmlns:a16="http://schemas.microsoft.com/office/drawing/2014/main" id="{21FBE9C8-B110-AAF6-1869-FABD41F1BC8D}"/>
              </a:ext>
            </a:extLst>
          </p:cNvPr>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964C7061-0882-4122-97E8-48ABAE90ACDE}" type="slidenum">
              <a:rPr lang="en-US" altLang="zh-CN" sz="1400" b="0"/>
              <a:pPr algn="l">
                <a:spcBef>
                  <a:spcPct val="0"/>
                </a:spcBef>
                <a:buClrTx/>
                <a:buSzTx/>
                <a:buFontTx/>
                <a:buNone/>
              </a:pPr>
              <a:t>30</a:t>
            </a:fld>
            <a:endParaRPr lang="en-US" altLang="zh-CN" sz="1400" b="0"/>
          </a:p>
        </p:txBody>
      </p:sp>
      <p:sp>
        <p:nvSpPr>
          <p:cNvPr id="34819" name="Rectangle 3">
            <a:extLst>
              <a:ext uri="{FF2B5EF4-FFF2-40B4-BE49-F238E27FC236}">
                <a16:creationId xmlns:a16="http://schemas.microsoft.com/office/drawing/2014/main" id="{90F9B01E-B335-AFA2-501E-FCC2B42F50A8}"/>
              </a:ext>
            </a:extLst>
          </p:cNvPr>
          <p:cNvSpPr>
            <a:spLocks noChangeArrowheads="1"/>
          </p:cNvSpPr>
          <p:nvPr/>
        </p:nvSpPr>
        <p:spPr bwMode="auto">
          <a:xfrm>
            <a:off x="444500" y="323850"/>
            <a:ext cx="79930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320675">
              <a:spcBef>
                <a:spcPct val="20000"/>
              </a:spcBef>
              <a:buClr>
                <a:schemeClr val="folHlink"/>
              </a:buClr>
              <a:buSzPct val="60000"/>
              <a:buFont typeface="Wingdings" panose="05000000000000000000" pitchFamily="2" charset="2"/>
              <a:buChar char="n"/>
              <a:tabLst>
                <a:tab pos="900113" algn="l"/>
              </a:tabLst>
              <a:defRPr sz="3200" b="1">
                <a:solidFill>
                  <a:schemeClr val="tx1"/>
                </a:solidFill>
                <a:latin typeface="Tahoma" panose="020B0604030504040204" pitchFamily="34" charset="0"/>
                <a:ea typeface="宋体" panose="02010600030101010101" pitchFamily="2" charset="-122"/>
              </a:defRPr>
            </a:lvl1pPr>
            <a:lvl2pPr marL="900113" indent="-355600">
              <a:spcBef>
                <a:spcPct val="20000"/>
              </a:spcBef>
              <a:buClr>
                <a:schemeClr val="hlink"/>
              </a:buClr>
              <a:buSzPct val="55000"/>
              <a:buFont typeface="Wingdings" panose="05000000000000000000" pitchFamily="2" charset="2"/>
              <a:buChar char="n"/>
              <a:tabLst>
                <a:tab pos="900113" algn="l"/>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900113" algn="l"/>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9pPr>
          </a:lstStyle>
          <a:p>
            <a:pPr eaLnBrk="1" hangingPunct="1">
              <a:buClr>
                <a:schemeClr val="tx2"/>
              </a:buClr>
              <a:buSzTx/>
            </a:pPr>
            <a:r>
              <a:rPr lang="zh-CN" altLang="en-US" sz="2400" dirty="0">
                <a:latin typeface="Franklin Gothic Medium" panose="020B0603020102020204" pitchFamily="34" charset="0"/>
              </a:rPr>
              <a:t>可编程逻辑器件（</a:t>
            </a:r>
            <a:r>
              <a:rPr lang="en-US" altLang="zh-CN" sz="2400" dirty="0">
                <a:latin typeface="Franklin Gothic Medium" panose="020B0603020102020204" pitchFamily="34" charset="0"/>
              </a:rPr>
              <a:t>PLD</a:t>
            </a:r>
            <a:r>
              <a:rPr lang="zh-CN" altLang="en-US" sz="2400" dirty="0">
                <a:latin typeface="Franklin Gothic Medium" panose="020B0603020102020204" pitchFamily="34" charset="0"/>
              </a:rPr>
              <a:t>）</a:t>
            </a:r>
            <a:r>
              <a:rPr lang="en-US" altLang="zh-CN" sz="2400" dirty="0">
                <a:latin typeface="Franklin Gothic Medium" panose="020B0603020102020204" pitchFamily="34" charset="0"/>
              </a:rPr>
              <a:t>----------</a:t>
            </a:r>
          </a:p>
          <a:p>
            <a:pPr eaLnBrk="1" hangingPunct="1">
              <a:buClr>
                <a:schemeClr val="tx2"/>
              </a:buClr>
              <a:buSzTx/>
              <a:buFont typeface="Wingdings" panose="05000000000000000000" pitchFamily="2" charset="2"/>
              <a:buNone/>
            </a:pPr>
            <a:r>
              <a:rPr lang="zh-CN" altLang="en-US" sz="2400" dirty="0">
                <a:latin typeface="Franklin Gothic Medium" panose="020B0603020102020204" pitchFamily="34" charset="0"/>
              </a:rPr>
              <a:t>	</a:t>
            </a:r>
            <a:r>
              <a:rPr lang="zh-CN" altLang="en-US" sz="2000" dirty="0">
                <a:latin typeface="Franklin Gothic Medium" panose="020B0603020102020204" pitchFamily="34" charset="0"/>
              </a:rPr>
              <a:t>可以由用户编程实现不同逻辑功能的数字集成电路。</a:t>
            </a:r>
          </a:p>
          <a:p>
            <a:pPr>
              <a:buClr>
                <a:schemeClr val="tx2"/>
              </a:buClr>
              <a:buSzTx/>
            </a:pPr>
            <a:r>
              <a:rPr lang="en-US" altLang="zh-CN" sz="2000" dirty="0">
                <a:latin typeface="Franklin Gothic Medium" panose="020B0603020102020204" pitchFamily="34" charset="0"/>
              </a:rPr>
              <a:t>PLD</a:t>
            </a:r>
            <a:r>
              <a:rPr lang="zh-CN" altLang="en-US" sz="2000" dirty="0">
                <a:latin typeface="Franklin Gothic Medium" panose="020B0603020102020204" pitchFamily="34" charset="0"/>
              </a:rPr>
              <a:t>给这些问题提供了解决办法。</a:t>
            </a:r>
          </a:p>
          <a:p>
            <a:pPr lvl="1">
              <a:buClr>
                <a:schemeClr val="tx2"/>
              </a:buClr>
              <a:buSzTx/>
            </a:pPr>
            <a:r>
              <a:rPr lang="zh-CN" altLang="en-US" sz="1800" dirty="0">
                <a:latin typeface="Franklin Gothic Medium" panose="020B0603020102020204" pitchFamily="34" charset="0"/>
              </a:rPr>
              <a:t>在使用者第次拿到</a:t>
            </a:r>
            <a:r>
              <a:rPr lang="en-US" altLang="zh-CN" sz="1800" dirty="0">
                <a:latin typeface="Franklin Gothic Medium" panose="020B0603020102020204" pitchFamily="34" charset="0"/>
              </a:rPr>
              <a:t>PLD</a:t>
            </a:r>
            <a:r>
              <a:rPr lang="zh-CN" altLang="en-US" sz="1800" dirty="0">
                <a:latin typeface="Franklin Gothic Medium" panose="020B0603020102020204" pitchFamily="34" charset="0"/>
              </a:rPr>
              <a:t>的时候，器件中没有实现任何逻辑功能的</a:t>
            </a:r>
          </a:p>
          <a:p>
            <a:pPr lvl="1">
              <a:buClr>
                <a:schemeClr val="tx2"/>
              </a:buClr>
              <a:buSzTx/>
            </a:pPr>
            <a:r>
              <a:rPr lang="zh-CN" altLang="en-US" sz="1800" dirty="0">
                <a:latin typeface="Franklin Gothic Medium" panose="020B0603020102020204" pitchFamily="34" charset="0"/>
              </a:rPr>
              <a:t>只有那些设计需要的逻辑功能被编程实现</a:t>
            </a:r>
          </a:p>
          <a:p>
            <a:pPr lvl="1">
              <a:buClr>
                <a:schemeClr val="tx2"/>
              </a:buClr>
              <a:buSzTx/>
            </a:pPr>
            <a:r>
              <a:rPr lang="zh-CN" altLang="en-US" sz="1800" dirty="0">
                <a:latin typeface="Franklin Gothic Medium" panose="020B0603020102020204" pitchFamily="34" charset="0"/>
              </a:rPr>
              <a:t>逻辑功能可以在设计和编程中合并到一块芯片上</a:t>
            </a:r>
          </a:p>
          <a:p>
            <a:pPr lvl="1">
              <a:buClr>
                <a:schemeClr val="tx2"/>
              </a:buClr>
              <a:buSzTx/>
            </a:pPr>
            <a:r>
              <a:rPr lang="zh-CN" altLang="en-US" sz="1800" dirty="0">
                <a:latin typeface="Franklin Gothic Medium" panose="020B0603020102020204" pitchFamily="34" charset="0"/>
              </a:rPr>
              <a:t>减少器件个数、节省电路板空间</a:t>
            </a:r>
          </a:p>
          <a:p>
            <a:pPr lvl="1">
              <a:buClr>
                <a:schemeClr val="tx2"/>
              </a:buClr>
              <a:buSzTx/>
            </a:pPr>
            <a:r>
              <a:rPr lang="zh-CN" altLang="en-US" sz="1800" dirty="0">
                <a:latin typeface="Franklin Gothic Medium" panose="020B0603020102020204" pitchFamily="34" charset="0"/>
              </a:rPr>
              <a:t>可编程．擦写、再编程多次，便于修改</a:t>
            </a:r>
          </a:p>
        </p:txBody>
      </p:sp>
      <p:pic>
        <p:nvPicPr>
          <p:cNvPr id="87048" name="Picture 8">
            <a:extLst>
              <a:ext uri="{FF2B5EF4-FFF2-40B4-BE49-F238E27FC236}">
                <a16:creationId xmlns:a16="http://schemas.microsoft.com/office/drawing/2014/main" id="{3F74DAF0-2DCA-8384-C906-2497152DD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488" y="3429000"/>
            <a:ext cx="2449512" cy="301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50" name="Picture 10">
            <a:extLst>
              <a:ext uri="{FF2B5EF4-FFF2-40B4-BE49-F238E27FC236}">
                <a16:creationId xmlns:a16="http://schemas.microsoft.com/office/drawing/2014/main" id="{03DF9F7F-7950-B40E-35CB-0E7F56F50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249613"/>
            <a:ext cx="7272338" cy="22304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7044" name="Rectangle 3">
            <a:extLst>
              <a:ext uri="{FF2B5EF4-FFF2-40B4-BE49-F238E27FC236}">
                <a16:creationId xmlns:a16="http://schemas.microsoft.com/office/drawing/2014/main" id="{9F501C61-063F-F27A-4D95-08AE8BFB1052}"/>
              </a:ext>
            </a:extLst>
          </p:cNvPr>
          <p:cNvSpPr>
            <a:spLocks noChangeArrowheads="1"/>
          </p:cNvSpPr>
          <p:nvPr/>
        </p:nvSpPr>
        <p:spPr bwMode="auto">
          <a:xfrm>
            <a:off x="1008063" y="4473575"/>
            <a:ext cx="5653087" cy="2124075"/>
          </a:xfrm>
          <a:prstGeom prst="rect">
            <a:avLst/>
          </a:prstGeom>
          <a:solidFill>
            <a:srgbClr val="99CCFF"/>
          </a:solidFill>
          <a:ln w="9525">
            <a:solidFill>
              <a:schemeClr val="tx1"/>
            </a:solidFill>
            <a:miter lim="800000"/>
            <a:headEnd/>
            <a:tailEnd/>
          </a:ln>
        </p:spPr>
        <p:txBody>
          <a:bodyPr/>
          <a:lstStyle>
            <a:lvl1pPr marL="365125" indent="-320675">
              <a:spcBef>
                <a:spcPct val="20000"/>
              </a:spcBef>
              <a:buClr>
                <a:schemeClr val="folHlink"/>
              </a:buClr>
              <a:buSzPct val="60000"/>
              <a:buFont typeface="Wingdings" panose="05000000000000000000" pitchFamily="2" charset="2"/>
              <a:buChar char="n"/>
              <a:tabLst>
                <a:tab pos="900113" algn="l"/>
              </a:tabLst>
              <a:defRPr sz="3200" b="1">
                <a:solidFill>
                  <a:schemeClr val="tx1"/>
                </a:solidFill>
                <a:latin typeface="Tahoma" panose="020B0604030504040204" pitchFamily="34" charset="0"/>
                <a:ea typeface="宋体" panose="02010600030101010101" pitchFamily="2" charset="-122"/>
              </a:defRPr>
            </a:lvl1pPr>
            <a:lvl2pPr marL="900113" indent="-355600">
              <a:spcBef>
                <a:spcPct val="20000"/>
              </a:spcBef>
              <a:buClr>
                <a:schemeClr val="hlink"/>
              </a:buClr>
              <a:buSzPct val="55000"/>
              <a:buFont typeface="Wingdings" panose="05000000000000000000" pitchFamily="2" charset="2"/>
              <a:buChar char="n"/>
              <a:tabLst>
                <a:tab pos="900113" algn="l"/>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900113" algn="l"/>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9pPr>
          </a:lstStyle>
          <a:p>
            <a:pPr>
              <a:buClr>
                <a:schemeClr val="tx2"/>
              </a:buClr>
              <a:buSzTx/>
            </a:pPr>
            <a:r>
              <a:rPr lang="en-US" altLang="zh-CN" sz="2000">
                <a:latin typeface="Franklin Gothic Medium" panose="020B0603020102020204" pitchFamily="34" charset="0"/>
              </a:rPr>
              <a:t>PLD</a:t>
            </a:r>
            <a:r>
              <a:rPr lang="zh-CN" altLang="en-US" sz="2000">
                <a:latin typeface="Franklin Gothic Medium" panose="020B0603020102020204" pitchFamily="34" charset="0"/>
              </a:rPr>
              <a:t>是个通用名词。有许多类型，包括：</a:t>
            </a:r>
          </a:p>
          <a:p>
            <a:pPr lvl="1">
              <a:buClr>
                <a:schemeClr val="tx2"/>
              </a:buClr>
              <a:buSzTx/>
            </a:pPr>
            <a:r>
              <a:rPr lang="en-US" altLang="zh-CN" sz="1800">
                <a:latin typeface="Franklin Gothic Medium" panose="020B0603020102020204" pitchFamily="34" charset="0"/>
              </a:rPr>
              <a:t>PAL   (</a:t>
            </a:r>
            <a:r>
              <a:rPr lang="zh-CN" altLang="en-US" sz="1800">
                <a:latin typeface="Franklin Gothic Medium" panose="020B0603020102020204" pitchFamily="34" charset="0"/>
              </a:rPr>
              <a:t>可编程阵列逻辑</a:t>
            </a:r>
            <a:r>
              <a:rPr lang="en-US" altLang="zh-CN" sz="1800">
                <a:latin typeface="Franklin Gothic Medium" panose="020B0603020102020204" pitchFamily="34" charset="0"/>
              </a:rPr>
              <a:t>)</a:t>
            </a:r>
            <a:endParaRPr lang="zh-CN" altLang="en-US" sz="1800">
              <a:latin typeface="Franklin Gothic Medium" panose="020B0603020102020204" pitchFamily="34" charset="0"/>
            </a:endParaRPr>
          </a:p>
          <a:p>
            <a:pPr lvl="1">
              <a:buClr>
                <a:schemeClr val="tx2"/>
              </a:buClr>
              <a:buSzTx/>
            </a:pPr>
            <a:r>
              <a:rPr lang="en-US" altLang="zh-CN" sz="1800">
                <a:latin typeface="Franklin Gothic Medium" panose="020B0603020102020204" pitchFamily="34" charset="0"/>
              </a:rPr>
              <a:t>GAL   (</a:t>
            </a:r>
            <a:r>
              <a:rPr lang="zh-CN" altLang="en-US" sz="1800">
                <a:latin typeface="Franklin Gothic Medium" panose="020B0603020102020204" pitchFamily="34" charset="0"/>
              </a:rPr>
              <a:t>通用阵列逻辑</a:t>
            </a:r>
            <a:r>
              <a:rPr lang="en-US" altLang="zh-CN" sz="1800">
                <a:latin typeface="Franklin Gothic Medium" panose="020B0603020102020204" pitchFamily="34" charset="0"/>
              </a:rPr>
              <a:t>)</a:t>
            </a:r>
            <a:endParaRPr lang="zh-CN" altLang="en-US" sz="1800">
              <a:latin typeface="Franklin Gothic Medium" panose="020B0603020102020204" pitchFamily="34" charset="0"/>
            </a:endParaRPr>
          </a:p>
          <a:p>
            <a:pPr lvl="1">
              <a:buClr>
                <a:schemeClr val="tx2"/>
              </a:buClr>
              <a:buSzTx/>
            </a:pPr>
            <a:r>
              <a:rPr lang="en-US" altLang="zh-CN" sz="1800">
                <a:latin typeface="Franklin Gothic Medium" panose="020B0603020102020204" pitchFamily="34" charset="0"/>
              </a:rPr>
              <a:t>EPLD (</a:t>
            </a:r>
            <a:r>
              <a:rPr lang="zh-CN" altLang="en-US" sz="1800">
                <a:latin typeface="Franklin Gothic Medium" panose="020B0603020102020204" pitchFamily="34" charset="0"/>
              </a:rPr>
              <a:t>可擦除可编程逻辑器件</a:t>
            </a:r>
            <a:r>
              <a:rPr lang="en-US" altLang="zh-CN" sz="1800">
                <a:latin typeface="Franklin Gothic Medium" panose="020B0603020102020204" pitchFamily="34" charset="0"/>
              </a:rPr>
              <a:t>)</a:t>
            </a:r>
            <a:endParaRPr lang="zh-CN" altLang="en-US" sz="1800">
              <a:latin typeface="Franklin Gothic Medium" panose="020B0603020102020204" pitchFamily="34" charset="0"/>
            </a:endParaRPr>
          </a:p>
          <a:p>
            <a:pPr lvl="1">
              <a:buClr>
                <a:schemeClr val="tx2"/>
              </a:buClr>
              <a:buSzTx/>
            </a:pPr>
            <a:r>
              <a:rPr lang="en-US" altLang="zh-CN" sz="1800">
                <a:latin typeface="Franklin Gothic Medium" panose="020B0603020102020204" pitchFamily="34" charset="0"/>
              </a:rPr>
              <a:t>CPLD (</a:t>
            </a:r>
            <a:r>
              <a:rPr lang="zh-CN" altLang="en-US" sz="1800">
                <a:latin typeface="Franklin Gothic Medium" panose="020B0603020102020204" pitchFamily="34" charset="0"/>
              </a:rPr>
              <a:t>复杂可编程逻辑器件</a:t>
            </a:r>
            <a:r>
              <a:rPr lang="en-US" altLang="zh-CN" sz="1800">
                <a:latin typeface="Franklin Gothic Medium" panose="020B0603020102020204" pitchFamily="34" charset="0"/>
              </a:rPr>
              <a:t>)</a:t>
            </a:r>
            <a:endParaRPr lang="zh-CN" altLang="en-US" sz="1800">
              <a:latin typeface="Franklin Gothic Medium" panose="020B0603020102020204" pitchFamily="34" charset="0"/>
            </a:endParaRPr>
          </a:p>
          <a:p>
            <a:pPr lvl="1">
              <a:buClr>
                <a:schemeClr val="tx2"/>
              </a:buClr>
              <a:buSzTx/>
            </a:pPr>
            <a:r>
              <a:rPr lang="en-US" altLang="zh-CN" sz="1800">
                <a:latin typeface="Franklin Gothic Medium" panose="020B0603020102020204" pitchFamily="34" charset="0"/>
              </a:rPr>
              <a:t>FPGA (</a:t>
            </a:r>
            <a:r>
              <a:rPr lang="zh-CN" altLang="en-US" sz="1800">
                <a:latin typeface="Franklin Gothic Medium" panose="020B0603020102020204" pitchFamily="34" charset="0"/>
              </a:rPr>
              <a:t>现场可编程逻辑</a:t>
            </a:r>
            <a:r>
              <a:rPr lang="en-US" altLang="zh-CN" sz="1800">
                <a:latin typeface="Franklin Gothic Medium" panose="020B0603020102020204" pitchFamily="34" charset="0"/>
              </a:rPr>
              <a:t>)</a:t>
            </a:r>
          </a:p>
        </p:txBody>
      </p:sp>
      <p:grpSp>
        <p:nvGrpSpPr>
          <p:cNvPr id="87051" name="Group 11">
            <a:extLst>
              <a:ext uri="{FF2B5EF4-FFF2-40B4-BE49-F238E27FC236}">
                <a16:creationId xmlns:a16="http://schemas.microsoft.com/office/drawing/2014/main" id="{E7F4B214-A4BB-CE9B-EEB1-5AEE2A9B62BA}"/>
              </a:ext>
            </a:extLst>
          </p:cNvPr>
          <p:cNvGrpSpPr>
            <a:grpSpLocks/>
          </p:cNvGrpSpPr>
          <p:nvPr/>
        </p:nvGrpSpPr>
        <p:grpSpPr bwMode="auto">
          <a:xfrm>
            <a:off x="5903913" y="1952625"/>
            <a:ext cx="3240087" cy="1908175"/>
            <a:chOff x="3719" y="119"/>
            <a:chExt cx="2041" cy="1202"/>
          </a:xfrm>
        </p:grpSpPr>
        <p:pic>
          <p:nvPicPr>
            <p:cNvPr id="34824" name="Picture 12">
              <a:extLst>
                <a:ext uri="{FF2B5EF4-FFF2-40B4-BE49-F238E27FC236}">
                  <a16:creationId xmlns:a16="http://schemas.microsoft.com/office/drawing/2014/main" id="{DD027134-69C0-7EFE-472D-0E01DB4EF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 y="119"/>
              <a:ext cx="2041" cy="9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5" name="Text Box 13">
              <a:extLst>
                <a:ext uri="{FF2B5EF4-FFF2-40B4-BE49-F238E27FC236}">
                  <a16:creationId xmlns:a16="http://schemas.microsoft.com/office/drawing/2014/main" id="{22C90909-9ECE-20A4-53C7-4D8272A3ED90}"/>
                </a:ext>
              </a:extLst>
            </p:cNvPr>
            <p:cNvSpPr txBox="1">
              <a:spLocks noChangeArrowheads="1"/>
            </p:cNvSpPr>
            <p:nvPr/>
          </p:nvSpPr>
          <p:spPr bwMode="auto">
            <a:xfrm>
              <a:off x="4195" y="1090"/>
              <a:ext cx="1180"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800" b="0"/>
                <a:t>Y=AB+BC+AC</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7048"/>
                                        </p:tgtEl>
                                        <p:attrNameLst>
                                          <p:attrName>style.visibility</p:attrName>
                                        </p:attrNameLst>
                                      </p:cBhvr>
                                      <p:to>
                                        <p:strVal val="visible"/>
                                      </p:to>
                                    </p:set>
                                    <p:animEffect transition="in" filter="box(in)">
                                      <p:cBhvr>
                                        <p:cTn id="7" dur="500"/>
                                        <p:tgtEl>
                                          <p:spTgt spid="870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87051"/>
                                        </p:tgtEl>
                                        <p:attrNameLst>
                                          <p:attrName>style.visibility</p:attrName>
                                        </p:attrNameLst>
                                      </p:cBhvr>
                                      <p:to>
                                        <p:strVal val="visible"/>
                                      </p:to>
                                    </p:set>
                                    <p:animEffect transition="in" filter="box(in)">
                                      <p:cBhvr>
                                        <p:cTn id="12" dur="500"/>
                                        <p:tgtEl>
                                          <p:spTgt spid="870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87050"/>
                                        </p:tgtEl>
                                        <p:attrNameLst>
                                          <p:attrName>style.visibility</p:attrName>
                                        </p:attrNameLst>
                                      </p:cBhvr>
                                      <p:to>
                                        <p:strVal val="visible"/>
                                      </p:to>
                                    </p:set>
                                    <p:animEffect transition="in" filter="box(in)">
                                      <p:cBhvr>
                                        <p:cTn id="17" dur="500"/>
                                        <p:tgtEl>
                                          <p:spTgt spid="870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7044"/>
                                        </p:tgtEl>
                                        <p:attrNameLst>
                                          <p:attrName>style.visibility</p:attrName>
                                        </p:attrNameLst>
                                      </p:cBhvr>
                                      <p:to>
                                        <p:strVal val="visible"/>
                                      </p:to>
                                    </p:set>
                                    <p:anim calcmode="lin" valueType="num">
                                      <p:cBhvr additive="base">
                                        <p:cTn id="22" dur="500" fill="hold"/>
                                        <p:tgtEl>
                                          <p:spTgt spid="87044"/>
                                        </p:tgtEl>
                                        <p:attrNameLst>
                                          <p:attrName>ppt_x</p:attrName>
                                        </p:attrNameLst>
                                      </p:cBhvr>
                                      <p:tavLst>
                                        <p:tav tm="0">
                                          <p:val>
                                            <p:strVal val="#ppt_x"/>
                                          </p:val>
                                        </p:tav>
                                        <p:tav tm="100000">
                                          <p:val>
                                            <p:strVal val="#ppt_x"/>
                                          </p:val>
                                        </p:tav>
                                      </p:tavLst>
                                    </p:anim>
                                    <p:anim calcmode="lin" valueType="num">
                                      <p:cBhvr additive="base">
                                        <p:cTn id="23" dur="500" fill="hold"/>
                                        <p:tgtEl>
                                          <p:spTgt spid="870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1">
            <a:extLst>
              <a:ext uri="{FF2B5EF4-FFF2-40B4-BE49-F238E27FC236}">
                <a16:creationId xmlns:a16="http://schemas.microsoft.com/office/drawing/2014/main" id="{B0428FB7-C9F3-D32F-0AE2-99EE1EFB18C2}"/>
              </a:ext>
            </a:extLst>
          </p:cNvPr>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65D126AF-87F3-428E-97B8-1AAD67D32C71}" type="slidenum">
              <a:rPr lang="en-US" altLang="zh-CN" sz="1400" b="0"/>
              <a:pPr algn="l">
                <a:spcBef>
                  <a:spcPct val="0"/>
                </a:spcBef>
                <a:buClrTx/>
                <a:buSzTx/>
                <a:buFontTx/>
                <a:buNone/>
              </a:pPr>
              <a:t>31</a:t>
            </a:fld>
            <a:endParaRPr lang="en-US" altLang="zh-CN" sz="1400" b="0"/>
          </a:p>
        </p:txBody>
      </p:sp>
      <p:sp>
        <p:nvSpPr>
          <p:cNvPr id="95235" name="Rectangle 3">
            <a:extLst>
              <a:ext uri="{FF2B5EF4-FFF2-40B4-BE49-F238E27FC236}">
                <a16:creationId xmlns:a16="http://schemas.microsoft.com/office/drawing/2014/main" id="{B43BC1E6-658B-1581-7689-3B4E33FC0B34}"/>
              </a:ext>
            </a:extLst>
          </p:cNvPr>
          <p:cNvSpPr>
            <a:spLocks noChangeArrowheads="1"/>
          </p:cNvSpPr>
          <p:nvPr/>
        </p:nvSpPr>
        <p:spPr bwMode="auto">
          <a:xfrm>
            <a:off x="863600" y="269875"/>
            <a:ext cx="79930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320675">
              <a:spcBef>
                <a:spcPct val="20000"/>
              </a:spcBef>
              <a:buClr>
                <a:schemeClr val="folHlink"/>
              </a:buClr>
              <a:buSzPct val="60000"/>
              <a:buFont typeface="Wingdings" panose="05000000000000000000" pitchFamily="2" charset="2"/>
              <a:buChar char="n"/>
              <a:tabLst>
                <a:tab pos="900113" algn="l"/>
              </a:tabLst>
              <a:defRPr sz="3200" b="1">
                <a:solidFill>
                  <a:schemeClr val="tx1"/>
                </a:solidFill>
                <a:latin typeface="Tahoma" panose="020B0604030504040204" pitchFamily="34" charset="0"/>
                <a:ea typeface="宋体" panose="02010600030101010101" pitchFamily="2" charset="-122"/>
              </a:defRPr>
            </a:lvl1pPr>
            <a:lvl2pPr marL="900113" indent="-355600">
              <a:spcBef>
                <a:spcPct val="20000"/>
              </a:spcBef>
              <a:buClr>
                <a:schemeClr val="hlink"/>
              </a:buClr>
              <a:buSzPct val="55000"/>
              <a:buFont typeface="Wingdings" panose="05000000000000000000" pitchFamily="2" charset="2"/>
              <a:buChar char="n"/>
              <a:tabLst>
                <a:tab pos="900113" algn="l"/>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900113" algn="l"/>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9pPr>
          </a:lstStyle>
          <a:p>
            <a:pPr eaLnBrk="1" hangingPunct="1">
              <a:buClr>
                <a:schemeClr val="tx2"/>
              </a:buClr>
              <a:buSzTx/>
            </a:pPr>
            <a:r>
              <a:rPr lang="zh-CN" altLang="en-US" sz="2800" dirty="0">
                <a:latin typeface="Franklin Gothic Medium" panose="020B0603020102020204" pitchFamily="34" charset="0"/>
              </a:rPr>
              <a:t>可编程逻辑器件（</a:t>
            </a:r>
            <a:r>
              <a:rPr lang="en-US" altLang="zh-CN" sz="2800" dirty="0">
                <a:latin typeface="Franklin Gothic Medium" panose="020B0603020102020204" pitchFamily="34" charset="0"/>
              </a:rPr>
              <a:t>PLD</a:t>
            </a:r>
            <a:r>
              <a:rPr lang="zh-CN" altLang="en-US" sz="2800" dirty="0">
                <a:latin typeface="Franklin Gothic Medium" panose="020B0603020102020204" pitchFamily="34" charset="0"/>
              </a:rPr>
              <a:t>）</a:t>
            </a:r>
            <a:r>
              <a:rPr lang="en-US" altLang="zh-CN" sz="2800" dirty="0">
                <a:latin typeface="Franklin Gothic Medium" panose="020B0603020102020204" pitchFamily="34" charset="0"/>
              </a:rPr>
              <a:t>----------</a:t>
            </a:r>
          </a:p>
          <a:p>
            <a:pPr eaLnBrk="1" hangingPunct="1">
              <a:buClr>
                <a:schemeClr val="tx2"/>
              </a:buClr>
              <a:buSzTx/>
              <a:buFont typeface="Wingdings" panose="05000000000000000000" pitchFamily="2" charset="2"/>
              <a:buNone/>
            </a:pPr>
            <a:r>
              <a:rPr lang="zh-CN" altLang="en-US" sz="2400" dirty="0">
                <a:latin typeface="Franklin Gothic Medium" panose="020B0603020102020204" pitchFamily="34" charset="0"/>
              </a:rPr>
              <a:t>	</a:t>
            </a:r>
            <a:r>
              <a:rPr lang="zh-CN" altLang="en-US" sz="2000" dirty="0">
                <a:latin typeface="Franklin Gothic Medium" panose="020B0603020102020204" pitchFamily="34" charset="0"/>
              </a:rPr>
              <a:t>为了使一个芯片通过编程变成我们构想的数字系统。。。。。。</a:t>
            </a:r>
          </a:p>
          <a:p>
            <a:pPr eaLnBrk="1" hangingPunct="1">
              <a:buClr>
                <a:schemeClr val="tx2"/>
              </a:buClr>
              <a:buSzTx/>
              <a:buFont typeface="Wingdings" panose="05000000000000000000" pitchFamily="2" charset="2"/>
              <a:buNone/>
            </a:pPr>
            <a:r>
              <a:rPr lang="en-US" altLang="zh-CN" sz="2000" dirty="0">
                <a:latin typeface="Franklin Gothic Medium" panose="020B0603020102020204" pitchFamily="34" charset="0"/>
              </a:rPr>
              <a:t>	</a:t>
            </a:r>
            <a:r>
              <a:rPr lang="zh-CN" altLang="en-US" sz="2000" dirty="0">
                <a:latin typeface="Franklin Gothic Medium" panose="020B0603020102020204" pitchFamily="34" charset="0"/>
              </a:rPr>
              <a:t>设计输入 </a:t>
            </a:r>
            <a:r>
              <a:rPr lang="en-US" altLang="zh-CN" sz="2000" dirty="0">
                <a:latin typeface="Franklin Gothic Medium" panose="020B0603020102020204" pitchFamily="34" charset="0"/>
                <a:sym typeface="Wingdings" panose="05000000000000000000" pitchFamily="2" charset="2"/>
              </a:rPr>
              <a:t> </a:t>
            </a:r>
            <a:r>
              <a:rPr lang="zh-CN" altLang="en-US" sz="2000" dirty="0">
                <a:latin typeface="Franklin Gothic Medium" panose="020B0603020102020204" pitchFamily="34" charset="0"/>
              </a:rPr>
              <a:t>仿真 </a:t>
            </a:r>
            <a:r>
              <a:rPr lang="en-US" altLang="zh-CN" sz="2000" dirty="0">
                <a:latin typeface="Franklin Gothic Medium" panose="020B0603020102020204" pitchFamily="34" charset="0"/>
                <a:sym typeface="Wingdings" panose="05000000000000000000" pitchFamily="2" charset="2"/>
              </a:rPr>
              <a:t> </a:t>
            </a:r>
            <a:r>
              <a:rPr lang="zh-CN" altLang="en-US" sz="2000" dirty="0">
                <a:latin typeface="Franklin Gothic Medium" panose="020B0603020102020204" pitchFamily="34" charset="0"/>
              </a:rPr>
              <a:t>编译 </a:t>
            </a:r>
            <a:r>
              <a:rPr lang="en-US" altLang="zh-CN" sz="2000" dirty="0">
                <a:latin typeface="Franklin Gothic Medium" panose="020B0603020102020204" pitchFamily="34" charset="0"/>
                <a:sym typeface="Wingdings" panose="05000000000000000000" pitchFamily="2" charset="2"/>
              </a:rPr>
              <a:t> </a:t>
            </a:r>
            <a:r>
              <a:rPr lang="zh-CN" altLang="en-US" sz="2000" dirty="0">
                <a:latin typeface="Franklin Gothic Medium" panose="020B0603020102020204" pitchFamily="34" charset="0"/>
                <a:sym typeface="Wingdings" panose="05000000000000000000" pitchFamily="2" charset="2"/>
              </a:rPr>
              <a:t>装配 </a:t>
            </a:r>
            <a:r>
              <a:rPr lang="en-US" altLang="zh-CN" sz="2000" dirty="0">
                <a:latin typeface="Franklin Gothic Medium" panose="020B0603020102020204" pitchFamily="34" charset="0"/>
                <a:sym typeface="Wingdings" panose="05000000000000000000" pitchFamily="2" charset="2"/>
              </a:rPr>
              <a:t> </a:t>
            </a:r>
            <a:r>
              <a:rPr lang="zh-CN" altLang="en-US" sz="2000" dirty="0">
                <a:latin typeface="Franklin Gothic Medium" panose="020B0603020102020204" pitchFamily="34" charset="0"/>
                <a:sym typeface="Wingdings" panose="05000000000000000000" pitchFamily="2" charset="2"/>
              </a:rPr>
              <a:t>编程</a:t>
            </a:r>
          </a:p>
          <a:p>
            <a:pPr eaLnBrk="1" hangingPunct="1">
              <a:buClr>
                <a:schemeClr val="tx2"/>
              </a:buClr>
              <a:buSzTx/>
            </a:pPr>
            <a:r>
              <a:rPr lang="en-US" altLang="zh-CN" sz="2800" dirty="0">
                <a:latin typeface="Franklin Gothic Medium" panose="020B0603020102020204" pitchFamily="34" charset="0"/>
                <a:sym typeface="Wingdings" panose="05000000000000000000" pitchFamily="2" charset="2"/>
              </a:rPr>
              <a:t>PLD</a:t>
            </a:r>
            <a:r>
              <a:rPr lang="zh-CN" altLang="en-US" sz="2800" dirty="0">
                <a:latin typeface="Franklin Gothic Medium" panose="020B0603020102020204" pitchFamily="34" charset="0"/>
                <a:sym typeface="Wingdings" panose="05000000000000000000" pitchFamily="2" charset="2"/>
              </a:rPr>
              <a:t>的设计方式</a:t>
            </a:r>
            <a:r>
              <a:rPr lang="en-US" altLang="zh-CN" sz="2800" dirty="0">
                <a:latin typeface="Franklin Gothic Medium" panose="020B0603020102020204" pitchFamily="34" charset="0"/>
                <a:sym typeface="Wingdings" panose="05000000000000000000" pitchFamily="2" charset="2"/>
              </a:rPr>
              <a:t>----------</a:t>
            </a:r>
            <a:endParaRPr lang="en-US" altLang="zh-CN" sz="2800" dirty="0">
              <a:latin typeface="Franklin Gothic Medium" panose="020B0603020102020204" pitchFamily="34" charset="0"/>
            </a:endParaRPr>
          </a:p>
          <a:p>
            <a:pPr lvl="1">
              <a:buClr>
                <a:schemeClr val="tx2"/>
              </a:buClr>
              <a:buSzTx/>
            </a:pPr>
            <a:r>
              <a:rPr lang="zh-CN" altLang="en-US" sz="2400" dirty="0">
                <a:latin typeface="Franklin Gothic Medium" panose="020B0603020102020204" pitchFamily="34" charset="0"/>
              </a:rPr>
              <a:t>图形设计文件</a:t>
            </a:r>
          </a:p>
          <a:p>
            <a:pPr lvl="1">
              <a:buClr>
                <a:schemeClr val="tx2"/>
              </a:buClr>
              <a:buSzTx/>
            </a:pPr>
            <a:r>
              <a:rPr lang="zh-CN" altLang="en-US" sz="2400" dirty="0">
                <a:latin typeface="Franklin Gothic Medium" panose="020B0603020102020204" pitchFamily="34" charset="0"/>
              </a:rPr>
              <a:t>层次化结构设计</a:t>
            </a:r>
          </a:p>
          <a:p>
            <a:pPr lvl="1">
              <a:buClr>
                <a:schemeClr val="tx2"/>
              </a:buClr>
              <a:buSzTx/>
            </a:pPr>
            <a:r>
              <a:rPr lang="zh-CN" altLang="en-US" sz="2400" dirty="0">
                <a:latin typeface="Franklin Gothic Medium" panose="020B0603020102020204" pitchFamily="34" charset="0"/>
              </a:rPr>
              <a:t>文本设计文件</a:t>
            </a:r>
          </a:p>
        </p:txBody>
      </p:sp>
      <p:pic>
        <p:nvPicPr>
          <p:cNvPr id="36868" name="Picture 7">
            <a:extLst>
              <a:ext uri="{FF2B5EF4-FFF2-40B4-BE49-F238E27FC236}">
                <a16:creationId xmlns:a16="http://schemas.microsoft.com/office/drawing/2014/main" id="{3822979F-865C-9D7C-D79D-85C74712F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1773238"/>
            <a:ext cx="3492500" cy="217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45" name="Picture 13">
            <a:extLst>
              <a:ext uri="{FF2B5EF4-FFF2-40B4-BE49-F238E27FC236}">
                <a16:creationId xmlns:a16="http://schemas.microsoft.com/office/drawing/2014/main" id="{C30CD4E1-324A-C6E0-2C17-7DB8A3D4D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184650"/>
            <a:ext cx="7272337" cy="2230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18D4FA5-69B6-D02B-874E-4BC23404CEB6}"/>
              </a:ext>
            </a:extLst>
          </p:cNvPr>
          <p:cNvSpPr>
            <a:spLocks noChangeArrowheads="1"/>
          </p:cNvSpPr>
          <p:nvPr/>
        </p:nvSpPr>
        <p:spPr bwMode="auto">
          <a:xfrm>
            <a:off x="1103313" y="3713163"/>
            <a:ext cx="2066925" cy="460375"/>
          </a:xfrm>
          <a:prstGeom prst="rect">
            <a:avLst/>
          </a:prstGeom>
          <a:solidFill>
            <a:srgbClr val="FFFF00"/>
          </a:solidFill>
          <a:ln w="9525">
            <a:solidFill>
              <a:schemeClr val="tx1"/>
            </a:solidFill>
            <a:miter lim="800000"/>
            <a:headEnd/>
            <a:tailEnd/>
          </a:ln>
        </p:spPr>
        <p:txBody>
          <a:bodyPr wrap="none">
            <a:spAutoFit/>
          </a:bodyPr>
          <a:lstStyle>
            <a:lvl1pPr marL="342900" indent="-342900">
              <a:spcBef>
                <a:spcPct val="20000"/>
              </a:spcBef>
              <a:buClr>
                <a:schemeClr val="folHlink"/>
              </a:buClr>
              <a:buSzPct val="60000"/>
              <a:buFont typeface="Wingdings" panose="05000000000000000000" pitchFamily="2" charset="2"/>
              <a:buChar char="n"/>
              <a:tabLst>
                <a:tab pos="900113" algn="l"/>
              </a:tabLst>
              <a:defRPr sz="3200" b="1">
                <a:solidFill>
                  <a:schemeClr val="tx1"/>
                </a:solidFill>
                <a:latin typeface="Tahoma" panose="020B0604030504040204" pitchFamily="34" charset="0"/>
                <a:ea typeface="宋体" panose="02010600030101010101" pitchFamily="2" charset="-122"/>
              </a:defRPr>
            </a:lvl1pPr>
            <a:lvl2pPr indent="25400">
              <a:spcBef>
                <a:spcPct val="20000"/>
              </a:spcBef>
              <a:buClr>
                <a:schemeClr val="hlink"/>
              </a:buClr>
              <a:buSzPct val="55000"/>
              <a:buFont typeface="Wingdings" panose="05000000000000000000" pitchFamily="2" charset="2"/>
              <a:buChar char="n"/>
              <a:tabLst>
                <a:tab pos="900113" algn="l"/>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900113" algn="l"/>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900113" algn="l"/>
              </a:tabLst>
              <a:defRPr sz="2000" b="1">
                <a:solidFill>
                  <a:schemeClr val="tx1"/>
                </a:solidFill>
                <a:latin typeface="Tahoma" panose="020B0604030504040204" pitchFamily="34" charset="0"/>
                <a:ea typeface="宋体" panose="02010600030101010101" pitchFamily="2" charset="-122"/>
              </a:defRPr>
            </a:lvl9pPr>
          </a:lstStyle>
          <a:p>
            <a:pPr marL="0" lvl="1">
              <a:buClr>
                <a:schemeClr val="tx2"/>
              </a:buClr>
              <a:buSzTx/>
              <a:buFontTx/>
              <a:buNone/>
            </a:pPr>
            <a:r>
              <a:rPr lang="zh-CN" altLang="en-US" sz="2400">
                <a:latin typeface="Franklin Gothic Medium" panose="020B0603020102020204" pitchFamily="34" charset="0"/>
              </a:rPr>
              <a:t>图形设计文件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5235">
                                            <p:txEl>
                                              <p:pRg st="3" end="3"/>
                                            </p:txEl>
                                          </p:spTgt>
                                        </p:tgtEl>
                                        <p:attrNameLst>
                                          <p:attrName>style.visibility</p:attrName>
                                        </p:attrNameLst>
                                      </p:cBhvr>
                                      <p:to>
                                        <p:strVal val="visible"/>
                                      </p:to>
                                    </p:set>
                                    <p:animEffect transition="in" filter="box(in)">
                                      <p:cBhvr>
                                        <p:cTn id="7" dur="500"/>
                                        <p:tgtEl>
                                          <p:spTgt spid="95235">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5235">
                                            <p:txEl>
                                              <p:pRg st="4" end="4"/>
                                            </p:txEl>
                                          </p:spTgt>
                                        </p:tgtEl>
                                        <p:attrNameLst>
                                          <p:attrName>style.visibility</p:attrName>
                                        </p:attrNameLst>
                                      </p:cBhvr>
                                      <p:to>
                                        <p:strVal val="visible"/>
                                      </p:to>
                                    </p:set>
                                    <p:animEffect transition="in" filter="box(in)">
                                      <p:cBhvr>
                                        <p:cTn id="10" dur="500"/>
                                        <p:tgtEl>
                                          <p:spTgt spid="95235">
                                            <p:txEl>
                                              <p:pRg st="4" end="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95235">
                                            <p:txEl>
                                              <p:pRg st="5" end="5"/>
                                            </p:txEl>
                                          </p:spTgt>
                                        </p:tgtEl>
                                        <p:attrNameLst>
                                          <p:attrName>style.visibility</p:attrName>
                                        </p:attrNameLst>
                                      </p:cBhvr>
                                      <p:to>
                                        <p:strVal val="visible"/>
                                      </p:to>
                                    </p:set>
                                    <p:animEffect transition="in" filter="box(in)">
                                      <p:cBhvr>
                                        <p:cTn id="13" dur="500"/>
                                        <p:tgtEl>
                                          <p:spTgt spid="95235">
                                            <p:txEl>
                                              <p:pRg st="5" end="5"/>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95235">
                                            <p:txEl>
                                              <p:pRg st="6" end="6"/>
                                            </p:txEl>
                                          </p:spTgt>
                                        </p:tgtEl>
                                        <p:attrNameLst>
                                          <p:attrName>style.visibility</p:attrName>
                                        </p:attrNameLst>
                                      </p:cBhvr>
                                      <p:to>
                                        <p:strVal val="visible"/>
                                      </p:to>
                                    </p:set>
                                    <p:animEffect transition="in" filter="box(in)">
                                      <p:cBhvr>
                                        <p:cTn id="16" dur="500"/>
                                        <p:tgtEl>
                                          <p:spTgt spid="95235">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par>
                                <p:cTn id="22" presetID="16" presetClass="entr" presetSubtype="21" fill="hold" nodeType="withEffect">
                                  <p:stCondLst>
                                    <p:cond delay="0"/>
                                  </p:stCondLst>
                                  <p:childTnLst>
                                    <p:set>
                                      <p:cBhvr>
                                        <p:cTn id="23" dur="1" fill="hold">
                                          <p:stCondLst>
                                            <p:cond delay="0"/>
                                          </p:stCondLst>
                                        </p:cTn>
                                        <p:tgtEl>
                                          <p:spTgt spid="95245"/>
                                        </p:tgtEl>
                                        <p:attrNameLst>
                                          <p:attrName>style.visibility</p:attrName>
                                        </p:attrNameLst>
                                      </p:cBhvr>
                                      <p:to>
                                        <p:strVal val="visible"/>
                                      </p:to>
                                    </p:set>
                                    <p:animEffect transition="in" filter="barn(inVertical)">
                                      <p:cBhvr>
                                        <p:cTn id="24" dur="500"/>
                                        <p:tgtEl>
                                          <p:spTgt spid="95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1">
            <a:extLst>
              <a:ext uri="{FF2B5EF4-FFF2-40B4-BE49-F238E27FC236}">
                <a16:creationId xmlns:a16="http://schemas.microsoft.com/office/drawing/2014/main" id="{210AFFD4-3E74-E453-86EB-FD073D438999}"/>
              </a:ext>
            </a:extLst>
          </p:cNvPr>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702176E2-F5FE-448F-BF07-383834F7DAF4}" type="slidenum">
              <a:rPr lang="en-US" altLang="zh-CN" sz="1400" b="0"/>
              <a:pPr algn="l">
                <a:spcBef>
                  <a:spcPct val="0"/>
                </a:spcBef>
                <a:buClrTx/>
                <a:buSzTx/>
                <a:buFontTx/>
                <a:buNone/>
              </a:pPr>
              <a:t>32</a:t>
            </a:fld>
            <a:endParaRPr lang="en-US" altLang="zh-CN" sz="1400" b="0"/>
          </a:p>
        </p:txBody>
      </p:sp>
      <p:sp>
        <p:nvSpPr>
          <p:cNvPr id="38915" name="Rectangle 2">
            <a:extLst>
              <a:ext uri="{FF2B5EF4-FFF2-40B4-BE49-F238E27FC236}">
                <a16:creationId xmlns:a16="http://schemas.microsoft.com/office/drawing/2014/main" id="{40C359F6-9356-2D11-6E5A-FB1E20160D56}"/>
              </a:ext>
            </a:extLst>
          </p:cNvPr>
          <p:cNvSpPr>
            <a:spLocks noGrp="1"/>
          </p:cNvSpPr>
          <p:nvPr>
            <p:ph type="title" idx="4294967295"/>
          </p:nvPr>
        </p:nvSpPr>
        <p:spPr>
          <a:noFill/>
        </p:spPr>
        <p:txBody>
          <a:bodyPr/>
          <a:lstStyle/>
          <a:p>
            <a:r>
              <a:rPr lang="zh-CN" altLang="en-US" sz="2400"/>
              <a:t>层次化结构设计</a:t>
            </a:r>
          </a:p>
        </p:txBody>
      </p:sp>
      <p:grpSp>
        <p:nvGrpSpPr>
          <p:cNvPr id="97292" name="Group 12">
            <a:extLst>
              <a:ext uri="{FF2B5EF4-FFF2-40B4-BE49-F238E27FC236}">
                <a16:creationId xmlns:a16="http://schemas.microsoft.com/office/drawing/2014/main" id="{40109B9C-F2EC-2308-8BEC-6F1122341853}"/>
              </a:ext>
            </a:extLst>
          </p:cNvPr>
          <p:cNvGrpSpPr>
            <a:grpSpLocks/>
          </p:cNvGrpSpPr>
          <p:nvPr/>
        </p:nvGrpSpPr>
        <p:grpSpPr bwMode="auto">
          <a:xfrm>
            <a:off x="863600" y="95250"/>
            <a:ext cx="4357688" cy="1354138"/>
            <a:chOff x="544" y="60"/>
            <a:chExt cx="2745" cy="853"/>
          </a:xfrm>
        </p:grpSpPr>
        <p:pic>
          <p:nvPicPr>
            <p:cNvPr id="38924" name="Picture 8">
              <a:extLst>
                <a:ext uri="{FF2B5EF4-FFF2-40B4-BE49-F238E27FC236}">
                  <a16:creationId xmlns:a16="http://schemas.microsoft.com/office/drawing/2014/main" id="{78F3A7F5-DA6D-D1E7-ABB8-1E25E847A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 y="71"/>
              <a:ext cx="2744" cy="84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25" name="Rectangle 9">
              <a:extLst>
                <a:ext uri="{FF2B5EF4-FFF2-40B4-BE49-F238E27FC236}">
                  <a16:creationId xmlns:a16="http://schemas.microsoft.com/office/drawing/2014/main" id="{EA531534-0F1C-7121-706E-33ABEE00CA49}"/>
                </a:ext>
              </a:extLst>
            </p:cNvPr>
            <p:cNvSpPr>
              <a:spLocks noChangeArrowheads="1"/>
            </p:cNvSpPr>
            <p:nvPr/>
          </p:nvSpPr>
          <p:spPr bwMode="auto">
            <a:xfrm>
              <a:off x="2522" y="60"/>
              <a:ext cx="767" cy="21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600"/>
                <a:t>maj_vote</a:t>
              </a:r>
            </a:p>
          </p:txBody>
        </p:sp>
      </p:grpSp>
      <p:grpSp>
        <p:nvGrpSpPr>
          <p:cNvPr id="97293" name="Group 13">
            <a:extLst>
              <a:ext uri="{FF2B5EF4-FFF2-40B4-BE49-F238E27FC236}">
                <a16:creationId xmlns:a16="http://schemas.microsoft.com/office/drawing/2014/main" id="{56B316FB-B432-A28C-E0E1-6A3554559276}"/>
              </a:ext>
            </a:extLst>
          </p:cNvPr>
          <p:cNvGrpSpPr>
            <a:grpSpLocks/>
          </p:cNvGrpSpPr>
          <p:nvPr/>
        </p:nvGrpSpPr>
        <p:grpSpPr bwMode="auto">
          <a:xfrm>
            <a:off x="3348038" y="1268413"/>
            <a:ext cx="5508625" cy="1954212"/>
            <a:chOff x="2109" y="799"/>
            <a:chExt cx="3470" cy="1231"/>
          </a:xfrm>
        </p:grpSpPr>
        <p:pic>
          <p:nvPicPr>
            <p:cNvPr id="38922" name="Picture 7">
              <a:extLst>
                <a:ext uri="{FF2B5EF4-FFF2-40B4-BE49-F238E27FC236}">
                  <a16:creationId xmlns:a16="http://schemas.microsoft.com/office/drawing/2014/main" id="{55D0EE89-6DC3-2026-3097-C9A8AF448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 y="799"/>
              <a:ext cx="3470" cy="12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3" name="Rectangle 10">
              <a:extLst>
                <a:ext uri="{FF2B5EF4-FFF2-40B4-BE49-F238E27FC236}">
                  <a16:creationId xmlns:a16="http://schemas.microsoft.com/office/drawing/2014/main" id="{3D0822C8-BC6A-9932-5044-06352C710982}"/>
                </a:ext>
              </a:extLst>
            </p:cNvPr>
            <p:cNvSpPr>
              <a:spLocks noChangeArrowheads="1"/>
            </p:cNvSpPr>
            <p:nvPr/>
          </p:nvSpPr>
          <p:spPr bwMode="auto">
            <a:xfrm>
              <a:off x="4898" y="799"/>
              <a:ext cx="681" cy="21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600"/>
                <a:t>2votes</a:t>
              </a:r>
            </a:p>
          </p:txBody>
        </p:sp>
      </p:grpSp>
      <p:grpSp>
        <p:nvGrpSpPr>
          <p:cNvPr id="97294" name="Group 14">
            <a:extLst>
              <a:ext uri="{FF2B5EF4-FFF2-40B4-BE49-F238E27FC236}">
                <a16:creationId xmlns:a16="http://schemas.microsoft.com/office/drawing/2014/main" id="{091C3643-1F35-EEB5-941E-40DB2E7A2E69}"/>
              </a:ext>
            </a:extLst>
          </p:cNvPr>
          <p:cNvGrpSpPr>
            <a:grpSpLocks/>
          </p:cNvGrpSpPr>
          <p:nvPr/>
        </p:nvGrpSpPr>
        <p:grpSpPr bwMode="auto">
          <a:xfrm>
            <a:off x="71438" y="3176588"/>
            <a:ext cx="5510212" cy="3233737"/>
            <a:chOff x="45" y="2001"/>
            <a:chExt cx="3471" cy="2037"/>
          </a:xfrm>
        </p:grpSpPr>
        <p:pic>
          <p:nvPicPr>
            <p:cNvPr id="38920" name="Picture 5">
              <a:extLst>
                <a:ext uri="{FF2B5EF4-FFF2-40B4-BE49-F238E27FC236}">
                  <a16:creationId xmlns:a16="http://schemas.microsoft.com/office/drawing/2014/main" id="{DD9BC493-0DEC-107D-8CF6-66BEFF49A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 y="2001"/>
              <a:ext cx="3470" cy="20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1" name="Rectangle 11">
              <a:extLst>
                <a:ext uri="{FF2B5EF4-FFF2-40B4-BE49-F238E27FC236}">
                  <a16:creationId xmlns:a16="http://schemas.microsoft.com/office/drawing/2014/main" id="{EE0EC9AB-8578-A76A-1BE9-328E22DF244F}"/>
                </a:ext>
              </a:extLst>
            </p:cNvPr>
            <p:cNvSpPr>
              <a:spLocks noChangeArrowheads="1"/>
            </p:cNvSpPr>
            <p:nvPr/>
          </p:nvSpPr>
          <p:spPr bwMode="auto">
            <a:xfrm>
              <a:off x="2835" y="2001"/>
              <a:ext cx="681" cy="21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600"/>
                <a:t>4votes</a:t>
              </a:r>
            </a:p>
          </p:txBody>
        </p:sp>
      </p:grpSp>
      <p:pic>
        <p:nvPicPr>
          <p:cNvPr id="97286" name="Picture 6">
            <a:extLst>
              <a:ext uri="{FF2B5EF4-FFF2-40B4-BE49-F238E27FC236}">
                <a16:creationId xmlns:a16="http://schemas.microsoft.com/office/drawing/2014/main" id="{119EB39C-694B-D709-A318-2B105DEBB9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5229225"/>
            <a:ext cx="5761037" cy="1582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7292"/>
                                        </p:tgtEl>
                                        <p:attrNameLst>
                                          <p:attrName>style.visibility</p:attrName>
                                        </p:attrNameLst>
                                      </p:cBhvr>
                                      <p:to>
                                        <p:strVal val="visible"/>
                                      </p:to>
                                    </p:set>
                                    <p:animEffect transition="in" filter="box(in)">
                                      <p:cBhvr>
                                        <p:cTn id="7" dur="500"/>
                                        <p:tgtEl>
                                          <p:spTgt spid="972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97293"/>
                                        </p:tgtEl>
                                        <p:attrNameLst>
                                          <p:attrName>style.visibility</p:attrName>
                                        </p:attrNameLst>
                                      </p:cBhvr>
                                      <p:to>
                                        <p:strVal val="visible"/>
                                      </p:to>
                                    </p:set>
                                    <p:animEffect transition="in" filter="box(in)">
                                      <p:cBhvr>
                                        <p:cTn id="12" dur="500"/>
                                        <p:tgtEl>
                                          <p:spTgt spid="97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97294"/>
                                        </p:tgtEl>
                                        <p:attrNameLst>
                                          <p:attrName>style.visibility</p:attrName>
                                        </p:attrNameLst>
                                      </p:cBhvr>
                                      <p:to>
                                        <p:strVal val="visible"/>
                                      </p:to>
                                    </p:set>
                                    <p:animEffect transition="in" filter="box(in)">
                                      <p:cBhvr>
                                        <p:cTn id="17" dur="500"/>
                                        <p:tgtEl>
                                          <p:spTgt spid="972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97286"/>
                                        </p:tgtEl>
                                        <p:attrNameLst>
                                          <p:attrName>style.visibility</p:attrName>
                                        </p:attrNameLst>
                                      </p:cBhvr>
                                      <p:to>
                                        <p:strVal val="visible"/>
                                      </p:to>
                                    </p:set>
                                    <p:animEffect transition="in" filter="box(in)">
                                      <p:cBhvr>
                                        <p:cTn id="22"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84" name="Rectangle 3">
            <a:extLst>
              <a:ext uri="{FF2B5EF4-FFF2-40B4-BE49-F238E27FC236}">
                <a16:creationId xmlns:a16="http://schemas.microsoft.com/office/drawing/2014/main" id="{47D86345-18A0-EB2A-5042-82327AAD53BA}"/>
              </a:ext>
            </a:extLst>
          </p:cNvPr>
          <p:cNvSpPr>
            <a:spLocks noChangeArrowheads="1"/>
          </p:cNvSpPr>
          <p:nvPr/>
        </p:nvSpPr>
        <p:spPr bwMode="auto">
          <a:xfrm>
            <a:off x="339725" y="2320925"/>
            <a:ext cx="8196263" cy="3525838"/>
          </a:xfrm>
          <a:prstGeom prst="rect">
            <a:avLst/>
          </a:prstGeom>
          <a:solidFill>
            <a:srgbClr val="AFD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b="0"/>
              <a:t>/*	</a:t>
            </a:r>
            <a:r>
              <a:rPr lang="zh-CN" altLang="en-US" sz="2000" b="0"/>
              <a:t>半加器描述之一，根据逻辑函数表达式实现</a:t>
            </a:r>
          </a:p>
          <a:p>
            <a:pPr eaLnBrk="1" hangingPunct="1">
              <a:buFont typeface="Wingdings" panose="05000000000000000000" pitchFamily="2" charset="2"/>
              <a:buNone/>
            </a:pPr>
            <a:r>
              <a:rPr lang="en-US" altLang="zh-CN" sz="2000" b="0"/>
              <a:t>Date</a:t>
            </a:r>
            <a:r>
              <a:rPr lang="zh-CN" altLang="en-US" sz="2000" b="0"/>
              <a:t>：</a:t>
            </a:r>
            <a:r>
              <a:rPr lang="en-US" altLang="zh-CN" sz="2000" b="0"/>
              <a:t>2012-08-15*/</a:t>
            </a:r>
          </a:p>
          <a:p>
            <a:pPr eaLnBrk="1" hangingPunct="1">
              <a:buFont typeface="Wingdings" panose="05000000000000000000" pitchFamily="2" charset="2"/>
              <a:buNone/>
            </a:pPr>
            <a:r>
              <a:rPr lang="en-US" altLang="zh-CN" sz="2000" b="0"/>
              <a:t>module h_adder(a,b,so,co);</a:t>
            </a:r>
          </a:p>
          <a:p>
            <a:pPr eaLnBrk="1" hangingPunct="1">
              <a:buFont typeface="Wingdings" panose="05000000000000000000" pitchFamily="2" charset="2"/>
              <a:buNone/>
            </a:pPr>
            <a:r>
              <a:rPr lang="en-US" altLang="zh-CN" sz="2000" b="0"/>
              <a:t>	input    a,b;	          </a:t>
            </a:r>
            <a:r>
              <a:rPr lang="en-US" altLang="zh-CN" sz="2000" b="0">
                <a:solidFill>
                  <a:srgbClr val="6600FF"/>
                </a:solidFill>
              </a:rPr>
              <a:t>//</a:t>
            </a:r>
            <a:r>
              <a:rPr lang="zh-CN" altLang="en-US" sz="2000" b="0">
                <a:solidFill>
                  <a:srgbClr val="6600FF"/>
                </a:solidFill>
              </a:rPr>
              <a:t>输入端口，参加运算的两个</a:t>
            </a:r>
            <a:r>
              <a:rPr lang="en-US" altLang="zh-CN" sz="2000" b="0">
                <a:solidFill>
                  <a:srgbClr val="6600FF"/>
                </a:solidFill>
              </a:rPr>
              <a:t>1</a:t>
            </a:r>
            <a:r>
              <a:rPr lang="zh-CN" altLang="en-US" sz="2000" b="0">
                <a:solidFill>
                  <a:srgbClr val="6600FF"/>
                </a:solidFill>
              </a:rPr>
              <a:t>位的二进制数</a:t>
            </a:r>
          </a:p>
          <a:p>
            <a:pPr eaLnBrk="1" hangingPunct="1">
              <a:buFont typeface="Wingdings" panose="05000000000000000000" pitchFamily="2" charset="2"/>
              <a:buNone/>
            </a:pPr>
            <a:r>
              <a:rPr lang="zh-CN" altLang="en-US" sz="2000" b="0"/>
              <a:t>	</a:t>
            </a:r>
            <a:r>
              <a:rPr lang="en-US" altLang="zh-CN" sz="2000" b="0"/>
              <a:t>output  so,co;         </a:t>
            </a:r>
            <a:r>
              <a:rPr lang="en-US" altLang="zh-CN" sz="2000" b="0">
                <a:solidFill>
                  <a:srgbClr val="6600FF"/>
                </a:solidFill>
              </a:rPr>
              <a:t>//</a:t>
            </a:r>
            <a:r>
              <a:rPr lang="zh-CN" altLang="en-US" sz="2000" b="0">
                <a:solidFill>
                  <a:srgbClr val="6600FF"/>
                </a:solidFill>
              </a:rPr>
              <a:t>输出端口，</a:t>
            </a:r>
            <a:r>
              <a:rPr lang="en-US" altLang="zh-CN" sz="2000" b="0">
                <a:solidFill>
                  <a:srgbClr val="6600FF"/>
                </a:solidFill>
              </a:rPr>
              <a:t>so</a:t>
            </a:r>
            <a:r>
              <a:rPr lang="zh-CN" altLang="en-US" sz="2000" b="0">
                <a:solidFill>
                  <a:srgbClr val="6600FF"/>
                </a:solidFill>
              </a:rPr>
              <a:t>为本位和，</a:t>
            </a:r>
            <a:r>
              <a:rPr lang="en-US" altLang="zh-CN" sz="2000" b="0">
                <a:solidFill>
                  <a:srgbClr val="6600FF"/>
                </a:solidFill>
              </a:rPr>
              <a:t>co</a:t>
            </a:r>
            <a:r>
              <a:rPr lang="zh-CN" altLang="en-US" sz="2000" b="0">
                <a:solidFill>
                  <a:srgbClr val="6600FF"/>
                </a:solidFill>
              </a:rPr>
              <a:t>为向高位的进位</a:t>
            </a:r>
          </a:p>
          <a:p>
            <a:pPr eaLnBrk="1" hangingPunct="1">
              <a:buFont typeface="Wingdings" panose="05000000000000000000" pitchFamily="2" charset="2"/>
              <a:buNone/>
            </a:pPr>
            <a:r>
              <a:rPr lang="zh-CN" altLang="en-US" sz="2000" b="0"/>
              <a:t>	</a:t>
            </a:r>
            <a:r>
              <a:rPr lang="en-US" altLang="zh-CN" sz="2000" b="0"/>
              <a:t>assign  so=a^b;     </a:t>
            </a:r>
            <a:r>
              <a:rPr lang="en-US" altLang="zh-CN" sz="2000" b="0">
                <a:solidFill>
                  <a:srgbClr val="6600FF"/>
                </a:solidFill>
              </a:rPr>
              <a:t>//</a:t>
            </a:r>
            <a:r>
              <a:rPr lang="zh-CN" altLang="en-US" sz="2000" b="0">
                <a:solidFill>
                  <a:srgbClr val="6600FF"/>
                </a:solidFill>
              </a:rPr>
              <a:t>本位和为</a:t>
            </a:r>
            <a:r>
              <a:rPr lang="en-US" altLang="zh-CN" sz="2000" b="0">
                <a:solidFill>
                  <a:srgbClr val="6600FF"/>
                </a:solidFill>
              </a:rPr>
              <a:t>a</a:t>
            </a:r>
            <a:r>
              <a:rPr lang="zh-CN" altLang="en-US" sz="2000" b="0">
                <a:solidFill>
                  <a:srgbClr val="6600FF"/>
                </a:solidFill>
              </a:rPr>
              <a:t>和</a:t>
            </a:r>
            <a:r>
              <a:rPr lang="en-US" altLang="zh-CN" sz="2000" b="0">
                <a:solidFill>
                  <a:srgbClr val="6600FF"/>
                </a:solidFill>
              </a:rPr>
              <a:t>b</a:t>
            </a:r>
            <a:r>
              <a:rPr lang="zh-CN" altLang="en-US" sz="2000" b="0">
                <a:solidFill>
                  <a:srgbClr val="6600FF"/>
                </a:solidFill>
              </a:rPr>
              <a:t>的异或运算结果</a:t>
            </a:r>
          </a:p>
          <a:p>
            <a:pPr eaLnBrk="1" hangingPunct="1">
              <a:buFont typeface="Wingdings" panose="05000000000000000000" pitchFamily="2" charset="2"/>
              <a:buNone/>
            </a:pPr>
            <a:r>
              <a:rPr lang="zh-CN" altLang="en-US" sz="2000" b="0"/>
              <a:t>	</a:t>
            </a:r>
            <a:r>
              <a:rPr lang="en-US" altLang="zh-CN" sz="2000" b="0"/>
              <a:t>assign  co=a&amp;b;     </a:t>
            </a:r>
            <a:r>
              <a:rPr lang="en-US" altLang="zh-CN" sz="2000" b="0">
                <a:solidFill>
                  <a:srgbClr val="6600FF"/>
                </a:solidFill>
              </a:rPr>
              <a:t>//</a:t>
            </a:r>
            <a:r>
              <a:rPr lang="zh-CN" altLang="en-US" sz="2000" b="0">
                <a:solidFill>
                  <a:srgbClr val="6600FF"/>
                </a:solidFill>
              </a:rPr>
              <a:t>向高位的进位为</a:t>
            </a:r>
            <a:r>
              <a:rPr lang="en-US" altLang="zh-CN" sz="2000" b="0">
                <a:solidFill>
                  <a:srgbClr val="6600FF"/>
                </a:solidFill>
              </a:rPr>
              <a:t>a</a:t>
            </a:r>
            <a:r>
              <a:rPr lang="zh-CN" altLang="en-US" sz="2000" b="0">
                <a:solidFill>
                  <a:srgbClr val="6600FF"/>
                </a:solidFill>
              </a:rPr>
              <a:t>和</a:t>
            </a:r>
            <a:r>
              <a:rPr lang="en-US" altLang="zh-CN" sz="2000" b="0">
                <a:solidFill>
                  <a:srgbClr val="6600FF"/>
                </a:solidFill>
              </a:rPr>
              <a:t>b</a:t>
            </a:r>
            <a:r>
              <a:rPr lang="zh-CN" altLang="en-US" sz="2000" b="0">
                <a:solidFill>
                  <a:srgbClr val="6600FF"/>
                </a:solidFill>
              </a:rPr>
              <a:t>的与运算结果</a:t>
            </a:r>
          </a:p>
          <a:p>
            <a:pPr eaLnBrk="1" hangingPunct="1">
              <a:buFont typeface="Wingdings" panose="05000000000000000000" pitchFamily="2" charset="2"/>
              <a:buNone/>
            </a:pPr>
            <a:r>
              <a:rPr lang="en-US" altLang="zh-CN" sz="2000" b="0"/>
              <a:t>endmodule</a:t>
            </a:r>
          </a:p>
        </p:txBody>
      </p:sp>
      <p:sp>
        <p:nvSpPr>
          <p:cNvPr id="40963" name="Rectangle 2">
            <a:extLst>
              <a:ext uri="{FF2B5EF4-FFF2-40B4-BE49-F238E27FC236}">
                <a16:creationId xmlns:a16="http://schemas.microsoft.com/office/drawing/2014/main" id="{24CA6EC6-10C2-051B-06E2-15947681003C}"/>
              </a:ext>
            </a:extLst>
          </p:cNvPr>
          <p:cNvSpPr>
            <a:spLocks noGrp="1" noChangeArrowheads="1"/>
          </p:cNvSpPr>
          <p:nvPr>
            <p:ph type="title"/>
          </p:nvPr>
        </p:nvSpPr>
        <p:spPr>
          <a:xfrm>
            <a:off x="785813" y="333375"/>
            <a:ext cx="8123237" cy="477838"/>
          </a:xfrm>
        </p:spPr>
        <p:txBody>
          <a:bodyPr/>
          <a:lstStyle/>
          <a:p>
            <a:pPr marL="685800" indent="-685800" eaLnBrk="1" hangingPunct="1"/>
            <a:r>
              <a:rPr lang="en-US" altLang="zh-CN" sz="3200"/>
              <a:t>2. Verilog HDL</a:t>
            </a:r>
            <a:r>
              <a:rPr lang="zh-CN" altLang="en-US" sz="3200"/>
              <a:t>组合逻辑电路设计实例</a:t>
            </a:r>
          </a:p>
        </p:txBody>
      </p:sp>
      <p:sp>
        <p:nvSpPr>
          <p:cNvPr id="40964" name="Rectangle 3">
            <a:extLst>
              <a:ext uri="{FF2B5EF4-FFF2-40B4-BE49-F238E27FC236}">
                <a16:creationId xmlns:a16="http://schemas.microsoft.com/office/drawing/2014/main" id="{DF03B37B-0785-1CAA-6C5E-F53AA9E36CAC}"/>
              </a:ext>
            </a:extLst>
          </p:cNvPr>
          <p:cNvSpPr>
            <a:spLocks noGrp="1" noChangeArrowheads="1"/>
          </p:cNvSpPr>
          <p:nvPr>
            <p:ph type="body" sz="half" idx="1"/>
          </p:nvPr>
        </p:nvSpPr>
        <p:spPr>
          <a:xfrm>
            <a:off x="179388" y="773113"/>
            <a:ext cx="8667750" cy="528637"/>
          </a:xfrm>
        </p:spPr>
        <p:txBody>
          <a:bodyPr/>
          <a:lstStyle/>
          <a:p>
            <a:pPr eaLnBrk="1" hangingPunct="1">
              <a:lnSpc>
                <a:spcPct val="110000"/>
              </a:lnSpc>
            </a:pPr>
            <a:r>
              <a:rPr lang="en-US" altLang="zh-CN" sz="2400"/>
              <a:t>【</a:t>
            </a:r>
            <a:r>
              <a:rPr lang="zh-CN" altLang="en-US" sz="2400"/>
              <a:t>例</a:t>
            </a:r>
            <a:r>
              <a:rPr lang="en-US" altLang="zh-CN" sz="2400"/>
              <a:t>4.6】</a:t>
            </a:r>
            <a:r>
              <a:rPr lang="zh-CN" altLang="en-US" sz="2400"/>
              <a:t>用</a:t>
            </a:r>
            <a:r>
              <a:rPr lang="en-US" altLang="zh-CN" sz="2400"/>
              <a:t>Verilg HDL</a:t>
            </a:r>
            <a:r>
              <a:rPr lang="zh-CN" altLang="en-US" sz="2400"/>
              <a:t>设计半加器电路。</a:t>
            </a:r>
          </a:p>
          <a:p>
            <a:pPr eaLnBrk="1" hangingPunct="1">
              <a:lnSpc>
                <a:spcPct val="110000"/>
              </a:lnSpc>
              <a:buFont typeface="Wingdings" panose="05000000000000000000" pitchFamily="2" charset="2"/>
              <a:buNone/>
            </a:pPr>
            <a:endParaRPr lang="zh-CN" altLang="en-US" sz="2400"/>
          </a:p>
        </p:txBody>
      </p:sp>
      <p:graphicFrame>
        <p:nvGraphicFramePr>
          <p:cNvPr id="337037" name="Group 141">
            <a:extLst>
              <a:ext uri="{FF2B5EF4-FFF2-40B4-BE49-F238E27FC236}">
                <a16:creationId xmlns:a16="http://schemas.microsoft.com/office/drawing/2014/main" id="{28F68220-6394-548C-265C-780BA77ADBBC}"/>
              </a:ext>
            </a:extLst>
          </p:cNvPr>
          <p:cNvGraphicFramePr>
            <a:graphicFrameLocks noGrp="1"/>
          </p:cNvGraphicFramePr>
          <p:nvPr>
            <p:ph sz="half" idx="2"/>
          </p:nvPr>
        </p:nvGraphicFramePr>
        <p:xfrm>
          <a:off x="6826250" y="873125"/>
          <a:ext cx="2038350" cy="2286000"/>
        </p:xfrm>
        <a:graphic>
          <a:graphicData uri="http://schemas.openxmlformats.org/drawingml/2006/table">
            <a:tbl>
              <a:tblPr/>
              <a:tblGrid>
                <a:gridCol w="461963">
                  <a:extLst>
                    <a:ext uri="{9D8B030D-6E8A-4147-A177-3AD203B41FA5}">
                      <a16:colId xmlns:a16="http://schemas.microsoft.com/office/drawing/2014/main" val="20000"/>
                    </a:ext>
                  </a:extLst>
                </a:gridCol>
                <a:gridCol w="461962">
                  <a:extLst>
                    <a:ext uri="{9D8B030D-6E8A-4147-A177-3AD203B41FA5}">
                      <a16:colId xmlns:a16="http://schemas.microsoft.com/office/drawing/2014/main" val="20001"/>
                    </a:ext>
                  </a:extLst>
                </a:gridCol>
                <a:gridCol w="557213">
                  <a:extLst>
                    <a:ext uri="{9D8B030D-6E8A-4147-A177-3AD203B41FA5}">
                      <a16:colId xmlns:a16="http://schemas.microsoft.com/office/drawing/2014/main" val="20002"/>
                    </a:ext>
                  </a:extLst>
                </a:gridCol>
                <a:gridCol w="557212">
                  <a:extLst>
                    <a:ext uri="{9D8B030D-6E8A-4147-A177-3AD203B41FA5}">
                      <a16:colId xmlns:a16="http://schemas.microsoft.com/office/drawing/2014/main" val="20003"/>
                    </a:ext>
                  </a:extLst>
                </a:gridCol>
              </a:tblGrid>
              <a:tr h="4572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b</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so</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co</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572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572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572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572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31781" name="Object 134">
            <a:extLst>
              <a:ext uri="{FF2B5EF4-FFF2-40B4-BE49-F238E27FC236}">
                <a16:creationId xmlns:a16="http://schemas.microsoft.com/office/drawing/2014/main" id="{C852541C-0B44-1587-3BDC-C10A24A4CDD3}"/>
              </a:ext>
            </a:extLst>
          </p:cNvPr>
          <p:cNvGraphicFramePr>
            <a:graphicFrameLocks noChangeAspect="1"/>
          </p:cNvGraphicFramePr>
          <p:nvPr/>
        </p:nvGraphicFramePr>
        <p:xfrm>
          <a:off x="960438" y="1257300"/>
          <a:ext cx="2727325" cy="992188"/>
        </p:xfrm>
        <a:graphic>
          <a:graphicData uri="http://schemas.openxmlformats.org/presentationml/2006/ole">
            <mc:AlternateContent xmlns:mc="http://schemas.openxmlformats.org/markup-compatibility/2006">
              <mc:Choice xmlns:v="urn:schemas-microsoft-com:vml" Requires="v">
                <p:oleObj name="公式" r:id="rId2" imgW="1269449" imgH="444307" progId="Equation.3">
                  <p:embed/>
                </p:oleObj>
              </mc:Choice>
              <mc:Fallback>
                <p:oleObj name="公式" r:id="rId2" imgW="1269449" imgH="444307" progId="Equation.3">
                  <p:embed/>
                  <p:pic>
                    <p:nvPicPr>
                      <p:cNvPr id="0" name="Object 1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8" y="1257300"/>
                        <a:ext cx="2727325"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1785" name="Picture 5">
            <a:extLst>
              <a:ext uri="{FF2B5EF4-FFF2-40B4-BE49-F238E27FC236}">
                <a16:creationId xmlns:a16="http://schemas.microsoft.com/office/drawing/2014/main" id="{D76BDDE0-1600-243B-0E34-D32653391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513" y="4984750"/>
            <a:ext cx="4167187" cy="1755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7037"/>
                                        </p:tgtEl>
                                        <p:attrNameLst>
                                          <p:attrName>style.visibility</p:attrName>
                                        </p:attrNameLst>
                                      </p:cBhvr>
                                      <p:to>
                                        <p:strVal val="visible"/>
                                      </p:to>
                                    </p:set>
                                    <p:animEffect transition="in" filter="box(in)">
                                      <p:cBhvr>
                                        <p:cTn id="7" dur="500"/>
                                        <p:tgtEl>
                                          <p:spTgt spid="337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1781"/>
                                        </p:tgtEl>
                                        <p:attrNameLst>
                                          <p:attrName>style.visibility</p:attrName>
                                        </p:attrNameLst>
                                      </p:cBhvr>
                                      <p:to>
                                        <p:strVal val="visible"/>
                                      </p:to>
                                    </p:set>
                                    <p:animEffect transition="in" filter="box(in)">
                                      <p:cBhvr>
                                        <p:cTn id="12" dur="500"/>
                                        <p:tgtEl>
                                          <p:spTgt spid="317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31784"/>
                                        </p:tgtEl>
                                        <p:attrNameLst>
                                          <p:attrName>style.visibility</p:attrName>
                                        </p:attrNameLst>
                                      </p:cBhvr>
                                      <p:to>
                                        <p:strVal val="visible"/>
                                      </p:to>
                                    </p:set>
                                    <p:animEffect transition="in" filter="diamond(in)">
                                      <p:cBhvr>
                                        <p:cTn id="17" dur="500"/>
                                        <p:tgtEl>
                                          <p:spTgt spid="317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1785"/>
                                        </p:tgtEl>
                                        <p:attrNameLst>
                                          <p:attrName>style.visibility</p:attrName>
                                        </p:attrNameLst>
                                      </p:cBhvr>
                                      <p:to>
                                        <p:strVal val="visible"/>
                                      </p:to>
                                    </p:set>
                                    <p:animEffect transition="in" filter="box(in)">
                                      <p:cBhvr>
                                        <p:cTn id="22" dur="500"/>
                                        <p:tgtEl>
                                          <p:spTgt spid="31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8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a:extLst>
              <a:ext uri="{FF2B5EF4-FFF2-40B4-BE49-F238E27FC236}">
                <a16:creationId xmlns:a16="http://schemas.microsoft.com/office/drawing/2014/main" id="{7EE5F6B6-7DFD-9090-35AD-16F769178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120775"/>
            <a:ext cx="8275638"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5">
            <a:extLst>
              <a:ext uri="{FF2B5EF4-FFF2-40B4-BE49-F238E27FC236}">
                <a16:creationId xmlns:a16="http://schemas.microsoft.com/office/drawing/2014/main" id="{F501BB2D-9598-359F-A6B9-4DC1C7E66B9E}"/>
              </a:ext>
            </a:extLst>
          </p:cNvPr>
          <p:cNvSpPr>
            <a:spLocks noChangeArrowheads="1"/>
          </p:cNvSpPr>
          <p:nvPr/>
        </p:nvSpPr>
        <p:spPr bwMode="auto">
          <a:xfrm>
            <a:off x="234950" y="3135313"/>
            <a:ext cx="8585200"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623888" indent="-536575">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000" dirty="0">
                <a:solidFill>
                  <a:srgbClr val="A50021"/>
                </a:solidFill>
              </a:rPr>
              <a:t>注：</a:t>
            </a:r>
            <a:r>
              <a:rPr lang="zh-CN" altLang="en-US" sz="2000" dirty="0"/>
              <a:t>虽然都叫程序，而且</a:t>
            </a:r>
            <a:r>
              <a:rPr lang="en-US" altLang="zh-CN" sz="2000" dirty="0" err="1"/>
              <a:t>Verilg</a:t>
            </a:r>
            <a:r>
              <a:rPr lang="zh-CN" altLang="en-US" sz="2000" dirty="0"/>
              <a:t>程序描述与</a:t>
            </a:r>
            <a:r>
              <a:rPr lang="en-US" altLang="zh-CN" sz="2000" dirty="0"/>
              <a:t>C</a:t>
            </a:r>
            <a:r>
              <a:rPr lang="zh-CN" altLang="en-US" sz="2000" dirty="0"/>
              <a:t>语言程序看上去有很多相似的地方，但两者有着很大的差别，</a:t>
            </a:r>
          </a:p>
          <a:p>
            <a:pPr eaLnBrk="1" hangingPunct="1">
              <a:lnSpc>
                <a:spcPct val="150000"/>
              </a:lnSpc>
              <a:spcBef>
                <a:spcPct val="0"/>
              </a:spcBef>
              <a:buClr>
                <a:srgbClr val="003366"/>
              </a:buClr>
              <a:buSzTx/>
            </a:pPr>
            <a:r>
              <a:rPr lang="en-US" altLang="zh-CN" sz="2000" dirty="0"/>
              <a:t>C</a:t>
            </a:r>
            <a:r>
              <a:rPr lang="zh-CN" altLang="en-US" sz="2000" dirty="0"/>
              <a:t>语言源程序是通过编译产生可执行的目标代码，目标代码是在计算机的</a:t>
            </a:r>
            <a:r>
              <a:rPr lang="en-US" altLang="zh-CN" sz="2000" dirty="0"/>
              <a:t>CPU</a:t>
            </a:r>
            <a:r>
              <a:rPr lang="zh-CN" altLang="en-US" sz="2000" dirty="0"/>
              <a:t>上执行</a:t>
            </a:r>
          </a:p>
          <a:p>
            <a:pPr eaLnBrk="1" hangingPunct="1">
              <a:lnSpc>
                <a:spcPct val="150000"/>
              </a:lnSpc>
              <a:spcBef>
                <a:spcPct val="0"/>
              </a:spcBef>
              <a:buClr>
                <a:srgbClr val="003366"/>
              </a:buClr>
              <a:buSzTx/>
            </a:pPr>
            <a:r>
              <a:rPr lang="en-US" altLang="zh-CN" sz="2000" dirty="0"/>
              <a:t>Verilog</a:t>
            </a:r>
            <a:r>
              <a:rPr lang="zh-CN" altLang="en-US" sz="2000" dirty="0"/>
              <a:t>程序是通过综合产生相应的电路描述表，将综合后电路描述表编程到</a:t>
            </a:r>
            <a:r>
              <a:rPr lang="en-US" altLang="zh-CN" sz="2000" dirty="0"/>
              <a:t>CPLD</a:t>
            </a:r>
            <a:r>
              <a:rPr lang="zh-CN" altLang="en-US" sz="2000" dirty="0"/>
              <a:t>或配置到</a:t>
            </a:r>
            <a:r>
              <a:rPr lang="en-US" altLang="zh-CN" sz="2000" dirty="0"/>
              <a:t>FPGA</a:t>
            </a:r>
            <a:r>
              <a:rPr lang="zh-CN" altLang="en-US" sz="2000" dirty="0"/>
              <a:t>芯片上执行。</a:t>
            </a:r>
          </a:p>
        </p:txBody>
      </p:sp>
      <p:sp>
        <p:nvSpPr>
          <p:cNvPr id="41988" name="Rectangle 6">
            <a:extLst>
              <a:ext uri="{FF2B5EF4-FFF2-40B4-BE49-F238E27FC236}">
                <a16:creationId xmlns:a16="http://schemas.microsoft.com/office/drawing/2014/main" id="{3F6461D1-2BBB-04AC-E1E6-E88F066E4D41}"/>
              </a:ext>
            </a:extLst>
          </p:cNvPr>
          <p:cNvSpPr>
            <a:spLocks noChangeArrowheads="1"/>
          </p:cNvSpPr>
          <p:nvPr/>
        </p:nvSpPr>
        <p:spPr bwMode="auto">
          <a:xfrm>
            <a:off x="2962275" y="2552700"/>
            <a:ext cx="322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图</a:t>
            </a:r>
            <a:r>
              <a:rPr lang="en-US" altLang="zh-CN" sz="1800"/>
              <a:t>4.10</a:t>
            </a:r>
            <a:r>
              <a:rPr lang="zh-CN" altLang="en-US" sz="1800"/>
              <a:t>　半加器的仿真波形图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box(in)">
                                      <p:cBhvr>
                                        <p:cTn id="7"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5859CF6-3309-3D2C-DCAD-260BE429966D}"/>
              </a:ext>
            </a:extLst>
          </p:cNvPr>
          <p:cNvSpPr>
            <a:spLocks noGrp="1" noChangeArrowheads="1"/>
          </p:cNvSpPr>
          <p:nvPr>
            <p:ph type="title"/>
          </p:nvPr>
        </p:nvSpPr>
        <p:spPr/>
        <p:txBody>
          <a:bodyPr/>
          <a:lstStyle/>
          <a:p>
            <a:pPr eaLnBrk="1" hangingPunct="1"/>
            <a:r>
              <a:rPr lang="en-US" altLang="zh-CN" sz="3200"/>
              <a:t>Verilog</a:t>
            </a:r>
            <a:r>
              <a:rPr lang="zh-CN" altLang="en-US" sz="3200"/>
              <a:t>程序的基本结构 </a:t>
            </a:r>
          </a:p>
        </p:txBody>
      </p:sp>
      <p:sp>
        <p:nvSpPr>
          <p:cNvPr id="43011" name="Rectangle 3">
            <a:extLst>
              <a:ext uri="{FF2B5EF4-FFF2-40B4-BE49-F238E27FC236}">
                <a16:creationId xmlns:a16="http://schemas.microsoft.com/office/drawing/2014/main" id="{31430EA2-10C0-7CE9-4DBB-C24EDCBBA6B9}"/>
              </a:ext>
            </a:extLst>
          </p:cNvPr>
          <p:cNvSpPr>
            <a:spLocks noGrp="1" noChangeArrowheads="1"/>
          </p:cNvSpPr>
          <p:nvPr>
            <p:ph type="body" idx="1"/>
          </p:nvPr>
        </p:nvSpPr>
        <p:spPr>
          <a:xfrm>
            <a:off x="471488" y="881063"/>
            <a:ext cx="8470900" cy="792162"/>
          </a:xfrm>
        </p:spPr>
        <p:txBody>
          <a:bodyPr/>
          <a:lstStyle/>
          <a:p>
            <a:pPr marL="0" indent="623888" eaLnBrk="1" hangingPunct="1">
              <a:lnSpc>
                <a:spcPct val="115000"/>
              </a:lnSpc>
              <a:buFont typeface="Wingdings" panose="05000000000000000000" pitchFamily="2" charset="2"/>
              <a:buNone/>
            </a:pPr>
            <a:r>
              <a:rPr lang="zh-CN" altLang="en-US" sz="2000"/>
              <a:t>一个完整的、可综合的</a:t>
            </a:r>
            <a:r>
              <a:rPr lang="en-US" altLang="zh-CN" sz="2000"/>
              <a:t>Verilog</a:t>
            </a:r>
            <a:r>
              <a:rPr lang="zh-CN" altLang="en-US" sz="2000"/>
              <a:t>程序能够完整地描述一个电路模块，或一片专用集成电路，</a:t>
            </a:r>
            <a:r>
              <a:rPr lang="zh-CN" altLang="en-US" sz="2000">
                <a:solidFill>
                  <a:srgbClr val="0000FF"/>
                </a:solidFill>
              </a:rPr>
              <a:t>必须包含在一个模块中</a:t>
            </a:r>
            <a:r>
              <a:rPr lang="zh-CN" altLang="en-US" sz="2000"/>
              <a:t>。</a:t>
            </a:r>
          </a:p>
        </p:txBody>
      </p:sp>
      <p:sp>
        <p:nvSpPr>
          <p:cNvPr id="34821" name="Rectangle 3">
            <a:extLst>
              <a:ext uri="{FF2B5EF4-FFF2-40B4-BE49-F238E27FC236}">
                <a16:creationId xmlns:a16="http://schemas.microsoft.com/office/drawing/2014/main" id="{380BC35E-AD38-7678-6B58-FE1D0B73C2F3}"/>
              </a:ext>
            </a:extLst>
          </p:cNvPr>
          <p:cNvSpPr>
            <a:spLocks noChangeArrowheads="1"/>
          </p:cNvSpPr>
          <p:nvPr/>
        </p:nvSpPr>
        <p:spPr bwMode="auto">
          <a:xfrm>
            <a:off x="368300" y="3340100"/>
            <a:ext cx="8586788"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en-US" altLang="zh-CN" sz="2000">
                <a:solidFill>
                  <a:srgbClr val="0000FF"/>
                </a:solidFill>
              </a:rPr>
              <a:t>module</a:t>
            </a:r>
            <a:r>
              <a:rPr lang="zh-CN" altLang="en-US" sz="2000"/>
              <a:t>和</a:t>
            </a:r>
            <a:r>
              <a:rPr lang="en-US" altLang="zh-CN" sz="2000">
                <a:solidFill>
                  <a:srgbClr val="0000FF"/>
                </a:solidFill>
              </a:rPr>
              <a:t>endmodule</a:t>
            </a:r>
            <a:r>
              <a:rPr lang="zh-CN" altLang="en-US" sz="2000"/>
              <a:t>是</a:t>
            </a:r>
            <a:r>
              <a:rPr lang="zh-CN" altLang="en-US" sz="2000">
                <a:solidFill>
                  <a:srgbClr val="0000FF"/>
                </a:solidFill>
              </a:rPr>
              <a:t>模块描述关键词</a:t>
            </a:r>
            <a:r>
              <a:rPr lang="zh-CN" altLang="en-US" sz="2000"/>
              <a:t>；</a:t>
            </a:r>
          </a:p>
          <a:p>
            <a:pPr eaLnBrk="1" hangingPunct="1">
              <a:lnSpc>
                <a:spcPct val="115000"/>
              </a:lnSpc>
            </a:pPr>
            <a:r>
              <a:rPr lang="en-US" altLang="zh-CN" sz="2000">
                <a:solidFill>
                  <a:srgbClr val="0000FF"/>
                </a:solidFill>
              </a:rPr>
              <a:t>endmodule</a:t>
            </a:r>
            <a:r>
              <a:rPr lang="zh-CN" altLang="en-US" sz="2000"/>
              <a:t>是模块结束语句，模块的端口和功能描述语句必须放在</a:t>
            </a:r>
            <a:r>
              <a:rPr lang="en-US" altLang="zh-CN" sz="2000">
                <a:solidFill>
                  <a:srgbClr val="0000FF"/>
                </a:solidFill>
              </a:rPr>
              <a:t>module</a:t>
            </a:r>
            <a:r>
              <a:rPr lang="zh-CN" altLang="en-US" sz="2000"/>
              <a:t>和</a:t>
            </a:r>
            <a:r>
              <a:rPr lang="en-US" altLang="zh-CN" sz="2000">
                <a:solidFill>
                  <a:srgbClr val="0000FF"/>
                </a:solidFill>
              </a:rPr>
              <a:t>endmodule</a:t>
            </a:r>
            <a:r>
              <a:rPr lang="zh-CN" altLang="en-US" sz="2000"/>
              <a:t>之间。 </a:t>
            </a:r>
          </a:p>
          <a:p>
            <a:pPr eaLnBrk="1" hangingPunct="1">
              <a:lnSpc>
                <a:spcPct val="115000"/>
              </a:lnSpc>
            </a:pPr>
            <a:r>
              <a:rPr lang="zh-CN" altLang="en-US" sz="2000"/>
              <a:t>在程序中，关键词一律小写；</a:t>
            </a:r>
          </a:p>
          <a:p>
            <a:pPr eaLnBrk="1" hangingPunct="1">
              <a:lnSpc>
                <a:spcPct val="115000"/>
              </a:lnSpc>
            </a:pPr>
            <a:r>
              <a:rPr lang="zh-CN" altLang="en-US" sz="2000"/>
              <a:t>模块名是用户定义标识符，以字母开头，可由字母、数字和下划线构成。</a:t>
            </a:r>
          </a:p>
          <a:p>
            <a:pPr eaLnBrk="1" hangingPunct="1">
              <a:lnSpc>
                <a:spcPct val="115000"/>
              </a:lnSpc>
            </a:pPr>
            <a:r>
              <a:rPr lang="zh-CN" altLang="en-US" sz="2000"/>
              <a:t>由于模块名实际上也是表达当前设计的电路的器件名，所以最好是根据相应的电路功能来命名</a:t>
            </a:r>
          </a:p>
          <a:p>
            <a:pPr eaLnBrk="1" hangingPunct="1">
              <a:lnSpc>
                <a:spcPct val="115000"/>
              </a:lnSpc>
            </a:pPr>
            <a:r>
              <a:rPr lang="zh-CN" altLang="en-US" sz="2000">
                <a:solidFill>
                  <a:srgbClr val="A50021"/>
                </a:solidFill>
              </a:rPr>
              <a:t>注：</a:t>
            </a:r>
            <a:r>
              <a:rPr lang="en-US" altLang="zh-CN" sz="2000"/>
              <a:t>Verilog</a:t>
            </a:r>
            <a:r>
              <a:rPr lang="zh-CN" altLang="en-US" sz="2000"/>
              <a:t>程序中的标识符都是</a:t>
            </a:r>
            <a:r>
              <a:rPr lang="zh-CN" altLang="en-US" sz="2000">
                <a:solidFill>
                  <a:srgbClr val="0000FF"/>
                </a:solidFill>
              </a:rPr>
              <a:t>区别大小写</a:t>
            </a:r>
            <a:r>
              <a:rPr lang="zh-CN" altLang="en-US" sz="2000"/>
              <a:t>的。</a:t>
            </a:r>
          </a:p>
        </p:txBody>
      </p:sp>
      <p:sp>
        <p:nvSpPr>
          <p:cNvPr id="34822" name="Rectangle 3">
            <a:extLst>
              <a:ext uri="{FF2B5EF4-FFF2-40B4-BE49-F238E27FC236}">
                <a16:creationId xmlns:a16="http://schemas.microsoft.com/office/drawing/2014/main" id="{26CEBBB0-2FA9-E589-4523-D28824DA5F6A}"/>
              </a:ext>
            </a:extLst>
          </p:cNvPr>
          <p:cNvSpPr>
            <a:spLocks noChangeArrowheads="1"/>
          </p:cNvSpPr>
          <p:nvPr/>
        </p:nvSpPr>
        <p:spPr bwMode="auto">
          <a:xfrm>
            <a:off x="425450" y="1773238"/>
            <a:ext cx="5461000" cy="1354137"/>
          </a:xfrm>
          <a:prstGeom prst="rect">
            <a:avLst/>
          </a:prstGeom>
          <a:solidFill>
            <a:srgbClr val="AFD7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400">
                <a:solidFill>
                  <a:srgbClr val="0000FF"/>
                </a:solidFill>
              </a:rPr>
              <a:t>module</a:t>
            </a:r>
            <a:r>
              <a:rPr lang="en-US" altLang="zh-CN" sz="2400"/>
              <a:t> </a:t>
            </a:r>
            <a:r>
              <a:rPr lang="zh-CN" altLang="en-US" sz="2400"/>
              <a:t>模块名</a:t>
            </a:r>
            <a:r>
              <a:rPr lang="en-US" altLang="zh-CN" sz="2400"/>
              <a:t>(</a:t>
            </a:r>
            <a:r>
              <a:rPr lang="zh-CN" altLang="en-US" sz="2400">
                <a:solidFill>
                  <a:srgbClr val="0000FF"/>
                </a:solidFill>
              </a:rPr>
              <a:t>模块端口名表</a:t>
            </a:r>
            <a:r>
              <a:rPr lang="en-US" altLang="zh-CN" sz="2400"/>
              <a:t>)</a:t>
            </a:r>
          </a:p>
          <a:p>
            <a:pPr eaLnBrk="1" hangingPunct="1">
              <a:buFont typeface="Wingdings" panose="05000000000000000000" pitchFamily="2" charset="2"/>
              <a:buNone/>
            </a:pPr>
            <a:r>
              <a:rPr lang="en-US" altLang="zh-CN" sz="2400"/>
              <a:t>	</a:t>
            </a:r>
            <a:r>
              <a:rPr lang="zh-CN" altLang="en-US" sz="2400"/>
              <a:t>模块端口和模块功能描述</a:t>
            </a:r>
          </a:p>
          <a:p>
            <a:pPr eaLnBrk="1" hangingPunct="1">
              <a:buFont typeface="Wingdings" panose="05000000000000000000" pitchFamily="2" charset="2"/>
              <a:buNone/>
            </a:pPr>
            <a:r>
              <a:rPr lang="en-US" altLang="zh-CN" sz="2400">
                <a:solidFill>
                  <a:srgbClr val="0000FF"/>
                </a:solidFill>
              </a:rPr>
              <a:t>endmodule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4822"/>
                                        </p:tgtEl>
                                        <p:attrNameLst>
                                          <p:attrName>style.visibility</p:attrName>
                                        </p:attrNameLst>
                                      </p:cBhvr>
                                      <p:to>
                                        <p:strVal val="visible"/>
                                      </p:to>
                                    </p:set>
                                    <p:animEffect transition="in" filter="box(in)">
                                      <p:cBhvr>
                                        <p:cTn id="7" dur="500"/>
                                        <p:tgtEl>
                                          <p:spTgt spid="348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4821"/>
                                        </p:tgtEl>
                                        <p:attrNameLst>
                                          <p:attrName>style.visibility</p:attrName>
                                        </p:attrNameLst>
                                      </p:cBhvr>
                                      <p:to>
                                        <p:strVal val="visible"/>
                                      </p:to>
                                    </p:set>
                                    <p:animEffect transition="in" filter="box(in)">
                                      <p:cBhvr>
                                        <p:cTn id="12"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p:bldP spid="348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5217F19-4D22-EBAA-5576-4B4B00FF53E5}"/>
              </a:ext>
            </a:extLst>
          </p:cNvPr>
          <p:cNvSpPr>
            <a:spLocks noGrp="1" noChangeArrowheads="1"/>
          </p:cNvSpPr>
          <p:nvPr>
            <p:ph type="title"/>
          </p:nvPr>
        </p:nvSpPr>
        <p:spPr/>
        <p:txBody>
          <a:bodyPr/>
          <a:lstStyle/>
          <a:p>
            <a:pPr eaLnBrk="1" hangingPunct="1"/>
            <a:endParaRPr lang="zh-CN" altLang="zh-CN" sz="3200"/>
          </a:p>
        </p:txBody>
      </p:sp>
      <p:sp>
        <p:nvSpPr>
          <p:cNvPr id="44035" name="Rectangle 3">
            <a:extLst>
              <a:ext uri="{FF2B5EF4-FFF2-40B4-BE49-F238E27FC236}">
                <a16:creationId xmlns:a16="http://schemas.microsoft.com/office/drawing/2014/main" id="{9151BDBE-BFBE-B780-C862-2408EA1452B4}"/>
              </a:ext>
            </a:extLst>
          </p:cNvPr>
          <p:cNvSpPr>
            <a:spLocks noGrp="1" noChangeArrowheads="1"/>
          </p:cNvSpPr>
          <p:nvPr>
            <p:ph type="body" idx="1"/>
          </p:nvPr>
        </p:nvSpPr>
        <p:spPr>
          <a:xfrm>
            <a:off x="193675" y="2089150"/>
            <a:ext cx="8775700" cy="817563"/>
          </a:xfrm>
        </p:spPr>
        <p:txBody>
          <a:bodyPr/>
          <a:lstStyle/>
          <a:p>
            <a:pPr eaLnBrk="1" hangingPunct="1">
              <a:lnSpc>
                <a:spcPct val="125000"/>
              </a:lnSpc>
            </a:pPr>
            <a:r>
              <a:rPr lang="zh-CN" altLang="en-US" sz="1800">
                <a:solidFill>
                  <a:srgbClr val="0000FF"/>
                </a:solidFill>
              </a:rPr>
              <a:t>模块端口名表</a:t>
            </a:r>
            <a:r>
              <a:rPr lang="zh-CN" altLang="en-US" sz="1800"/>
              <a:t>可以是一个或多个用逗号分隔的标识符，是模块与外部电路的连接通道，相当于芯片引脚的功能，一个模块只能通过端口才能与外部电路交换信息。</a:t>
            </a:r>
          </a:p>
        </p:txBody>
      </p:sp>
      <p:sp>
        <p:nvSpPr>
          <p:cNvPr id="44036" name="Rectangle 3">
            <a:extLst>
              <a:ext uri="{FF2B5EF4-FFF2-40B4-BE49-F238E27FC236}">
                <a16:creationId xmlns:a16="http://schemas.microsoft.com/office/drawing/2014/main" id="{6A73FC6D-F160-1BDB-437B-28057CDD8524}"/>
              </a:ext>
            </a:extLst>
          </p:cNvPr>
          <p:cNvSpPr>
            <a:spLocks noChangeArrowheads="1"/>
          </p:cNvSpPr>
          <p:nvPr/>
        </p:nvSpPr>
        <p:spPr bwMode="auto">
          <a:xfrm>
            <a:off x="541338" y="889000"/>
            <a:ext cx="5461000" cy="1120775"/>
          </a:xfrm>
          <a:prstGeom prst="rect">
            <a:avLst/>
          </a:prstGeom>
          <a:solidFill>
            <a:srgbClr val="AFD7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a:solidFill>
                  <a:srgbClr val="0000FF"/>
                </a:solidFill>
              </a:rPr>
              <a:t>module</a:t>
            </a:r>
            <a:r>
              <a:rPr lang="en-US" altLang="zh-CN" sz="2000"/>
              <a:t> </a:t>
            </a:r>
            <a:r>
              <a:rPr lang="zh-CN" altLang="en-US" sz="2000"/>
              <a:t>模块名</a:t>
            </a:r>
            <a:r>
              <a:rPr lang="en-US" altLang="zh-CN" sz="2000"/>
              <a:t>(</a:t>
            </a:r>
            <a:r>
              <a:rPr lang="zh-CN" altLang="en-US" sz="2000">
                <a:solidFill>
                  <a:srgbClr val="0000FF"/>
                </a:solidFill>
              </a:rPr>
              <a:t>模块端口名表</a:t>
            </a:r>
            <a:r>
              <a:rPr lang="en-US" altLang="zh-CN" sz="2000"/>
              <a:t>)</a:t>
            </a:r>
          </a:p>
          <a:p>
            <a:pPr eaLnBrk="1" hangingPunct="1">
              <a:buFont typeface="Wingdings" panose="05000000000000000000" pitchFamily="2" charset="2"/>
              <a:buNone/>
            </a:pPr>
            <a:r>
              <a:rPr lang="en-US" altLang="zh-CN" sz="2000"/>
              <a:t>	</a:t>
            </a:r>
            <a:r>
              <a:rPr lang="zh-CN" altLang="en-US" sz="2000"/>
              <a:t>模块端口和模块功能描述</a:t>
            </a:r>
          </a:p>
          <a:p>
            <a:pPr eaLnBrk="1" hangingPunct="1">
              <a:buFont typeface="Wingdings" panose="05000000000000000000" pitchFamily="2" charset="2"/>
              <a:buNone/>
            </a:pPr>
            <a:r>
              <a:rPr lang="en-US" altLang="zh-CN" sz="2000">
                <a:solidFill>
                  <a:srgbClr val="0000FF"/>
                </a:solidFill>
              </a:rPr>
              <a:t>endmodule</a:t>
            </a:r>
          </a:p>
        </p:txBody>
      </p:sp>
      <p:sp>
        <p:nvSpPr>
          <p:cNvPr id="35846" name="Rectangle 3">
            <a:extLst>
              <a:ext uri="{FF2B5EF4-FFF2-40B4-BE49-F238E27FC236}">
                <a16:creationId xmlns:a16="http://schemas.microsoft.com/office/drawing/2014/main" id="{214665F0-D6FF-DB7B-D9E4-1A575C0B6613}"/>
              </a:ext>
            </a:extLst>
          </p:cNvPr>
          <p:cNvSpPr>
            <a:spLocks noChangeArrowheads="1"/>
          </p:cNvSpPr>
          <p:nvPr/>
        </p:nvSpPr>
        <p:spPr bwMode="auto">
          <a:xfrm>
            <a:off x="542925" y="3000375"/>
            <a:ext cx="8093075" cy="817563"/>
          </a:xfrm>
          <a:prstGeom prst="rect">
            <a:avLst/>
          </a:prstGeom>
          <a:solidFill>
            <a:srgbClr val="AFD7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a:solidFill>
                  <a:srgbClr val="0000FF"/>
                </a:solidFill>
              </a:rPr>
              <a:t>input/output/inout</a:t>
            </a:r>
            <a:r>
              <a:rPr lang="en-US" altLang="zh-CN" sz="2000"/>
              <a:t> </a:t>
            </a:r>
            <a:r>
              <a:rPr lang="zh-CN" altLang="en-US" sz="2000"/>
              <a:t>端口名</a:t>
            </a:r>
            <a:r>
              <a:rPr lang="en-US" altLang="zh-CN" sz="2000"/>
              <a:t>1,</a:t>
            </a:r>
            <a:r>
              <a:rPr lang="zh-CN" altLang="en-US" sz="2000"/>
              <a:t>端口名</a:t>
            </a:r>
            <a:r>
              <a:rPr lang="en-US" altLang="zh-CN" sz="2000"/>
              <a:t>2,…;</a:t>
            </a:r>
          </a:p>
          <a:p>
            <a:pPr eaLnBrk="1" hangingPunct="1">
              <a:buFont typeface="Wingdings" panose="05000000000000000000" pitchFamily="2" charset="2"/>
              <a:buNone/>
            </a:pPr>
            <a:r>
              <a:rPr lang="en-US" altLang="zh-CN" sz="2000">
                <a:solidFill>
                  <a:srgbClr val="0000FF"/>
                </a:solidFill>
              </a:rPr>
              <a:t>input/output/inout[msb:lsb]</a:t>
            </a:r>
            <a:r>
              <a:rPr lang="en-US" altLang="zh-CN" sz="2000"/>
              <a:t> </a:t>
            </a:r>
            <a:r>
              <a:rPr lang="zh-CN" altLang="en-US" sz="2000"/>
              <a:t>端口名</a:t>
            </a:r>
            <a:r>
              <a:rPr lang="en-US" altLang="zh-CN" sz="2000"/>
              <a:t>1,</a:t>
            </a:r>
            <a:r>
              <a:rPr lang="zh-CN" altLang="en-US" sz="2000"/>
              <a:t>端口名</a:t>
            </a:r>
            <a:r>
              <a:rPr lang="en-US" altLang="zh-CN" sz="2000"/>
              <a:t>2,…;	</a:t>
            </a:r>
          </a:p>
        </p:txBody>
      </p:sp>
      <p:sp>
        <p:nvSpPr>
          <p:cNvPr id="35847" name="Rectangle 3">
            <a:extLst>
              <a:ext uri="{FF2B5EF4-FFF2-40B4-BE49-F238E27FC236}">
                <a16:creationId xmlns:a16="http://schemas.microsoft.com/office/drawing/2014/main" id="{FB44E35F-4625-6EED-CCB9-920AB9116462}"/>
              </a:ext>
            </a:extLst>
          </p:cNvPr>
          <p:cNvSpPr>
            <a:spLocks noChangeArrowheads="1"/>
          </p:cNvSpPr>
          <p:nvPr/>
        </p:nvSpPr>
        <p:spPr bwMode="auto">
          <a:xfrm>
            <a:off x="398463" y="3990975"/>
            <a:ext cx="8442325" cy="247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25000"/>
              </a:lnSpc>
            </a:pPr>
            <a:r>
              <a:rPr lang="en-US" altLang="zh-CN" sz="1800"/>
              <a:t>input/output/inout </a:t>
            </a:r>
            <a:r>
              <a:rPr lang="zh-CN" altLang="en-US" sz="1800"/>
              <a:t>是</a:t>
            </a:r>
            <a:r>
              <a:rPr lang="en-US" altLang="zh-CN" sz="1800"/>
              <a:t>Verilog</a:t>
            </a:r>
            <a:r>
              <a:rPr lang="zh-CN" altLang="en-US" sz="1800"/>
              <a:t>模块中端口的三种不同模式，用于定义端口上数据的流动方向或方式。</a:t>
            </a:r>
          </a:p>
          <a:p>
            <a:pPr eaLnBrk="1" hangingPunct="1">
              <a:lnSpc>
                <a:spcPct val="125000"/>
              </a:lnSpc>
            </a:pPr>
            <a:r>
              <a:rPr lang="en-US" altLang="zh-CN" sz="1800">
                <a:solidFill>
                  <a:srgbClr val="0000FF"/>
                </a:solidFill>
              </a:rPr>
              <a:t>input</a:t>
            </a:r>
            <a:r>
              <a:rPr lang="zh-CN" altLang="en-US" sz="1800"/>
              <a:t>表示输入，定义的端口为单向输入模式；</a:t>
            </a:r>
          </a:p>
          <a:p>
            <a:pPr eaLnBrk="1" hangingPunct="1">
              <a:lnSpc>
                <a:spcPct val="125000"/>
              </a:lnSpc>
            </a:pPr>
            <a:r>
              <a:rPr lang="en-US" altLang="zh-CN" sz="1800">
                <a:solidFill>
                  <a:srgbClr val="0000FF"/>
                </a:solidFill>
              </a:rPr>
              <a:t>output</a:t>
            </a:r>
            <a:r>
              <a:rPr lang="zh-CN" altLang="en-US" sz="1800"/>
              <a:t>表示输出，定义的端口为单向输出模式；</a:t>
            </a:r>
          </a:p>
          <a:p>
            <a:pPr eaLnBrk="1" hangingPunct="1">
              <a:lnSpc>
                <a:spcPct val="125000"/>
              </a:lnSpc>
            </a:pPr>
            <a:r>
              <a:rPr lang="en-US" altLang="zh-CN" sz="1800">
                <a:solidFill>
                  <a:srgbClr val="0000FF"/>
                </a:solidFill>
              </a:rPr>
              <a:t>inout</a:t>
            </a:r>
            <a:r>
              <a:rPr lang="zh-CN" altLang="en-US" sz="1800"/>
              <a:t>表示双向，定义的通道为输入输出双向模式。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846"/>
                                        </p:tgtEl>
                                        <p:attrNameLst>
                                          <p:attrName>style.visibility</p:attrName>
                                        </p:attrNameLst>
                                      </p:cBhvr>
                                      <p:to>
                                        <p:strVal val="visible"/>
                                      </p:to>
                                    </p:set>
                                    <p:animEffect transition="in" filter="box(in)">
                                      <p:cBhvr>
                                        <p:cTn id="7" dur="500"/>
                                        <p:tgtEl>
                                          <p:spTgt spid="358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847"/>
                                        </p:tgtEl>
                                        <p:attrNameLst>
                                          <p:attrName>style.visibility</p:attrName>
                                        </p:attrNameLst>
                                      </p:cBhvr>
                                      <p:to>
                                        <p:strVal val="visible"/>
                                      </p:to>
                                    </p:set>
                                    <p:animEffect transition="in" filter="box(in)">
                                      <p:cBhvr>
                                        <p:cTn id="12" dur="500"/>
                                        <p:tgtEl>
                                          <p:spTgt spid="35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nimBg="1"/>
      <p:bldP spid="358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378C85C3-C903-F04E-F619-B46F64C7ED8F}"/>
              </a:ext>
            </a:extLst>
          </p:cNvPr>
          <p:cNvSpPr>
            <a:spLocks noGrp="1" noChangeArrowheads="1"/>
          </p:cNvSpPr>
          <p:nvPr>
            <p:ph type="title"/>
          </p:nvPr>
        </p:nvSpPr>
        <p:spPr/>
        <p:txBody>
          <a:bodyPr/>
          <a:lstStyle/>
          <a:p>
            <a:pPr eaLnBrk="1" hangingPunct="1"/>
            <a:endParaRPr lang="zh-CN" altLang="zh-CN" sz="3200"/>
          </a:p>
        </p:txBody>
      </p:sp>
      <p:sp>
        <p:nvSpPr>
          <p:cNvPr id="45059" name="Rectangle 3">
            <a:extLst>
              <a:ext uri="{FF2B5EF4-FFF2-40B4-BE49-F238E27FC236}">
                <a16:creationId xmlns:a16="http://schemas.microsoft.com/office/drawing/2014/main" id="{0F7D9DF9-F61A-143F-FC18-1F3337122FD2}"/>
              </a:ext>
            </a:extLst>
          </p:cNvPr>
          <p:cNvSpPr>
            <a:spLocks noGrp="1" noChangeArrowheads="1"/>
          </p:cNvSpPr>
          <p:nvPr>
            <p:ph type="body" idx="1"/>
          </p:nvPr>
        </p:nvSpPr>
        <p:spPr>
          <a:xfrm>
            <a:off x="179388" y="2011363"/>
            <a:ext cx="8775700" cy="3978275"/>
          </a:xfrm>
        </p:spPr>
        <p:txBody>
          <a:bodyPr/>
          <a:lstStyle/>
          <a:p>
            <a:pPr eaLnBrk="1" hangingPunct="1">
              <a:lnSpc>
                <a:spcPct val="135000"/>
              </a:lnSpc>
            </a:pPr>
            <a:r>
              <a:rPr lang="zh-CN" altLang="en-US" sz="2000"/>
              <a:t>一个端口名可以表示一个引脚，也可以表示一组引脚。</a:t>
            </a:r>
          </a:p>
          <a:p>
            <a:pPr eaLnBrk="1" hangingPunct="1">
              <a:lnSpc>
                <a:spcPct val="135000"/>
              </a:lnSpc>
            </a:pPr>
            <a:r>
              <a:rPr lang="zh-CN" altLang="en-US" sz="2000"/>
              <a:t>如果端口是一组信号引脚，可以在关键词后的方括号中用</a:t>
            </a:r>
            <a:r>
              <a:rPr lang="en-US" altLang="zh-CN" sz="2000">
                <a:solidFill>
                  <a:srgbClr val="0000FF"/>
                </a:solidFill>
              </a:rPr>
              <a:t>msb</a:t>
            </a:r>
            <a:r>
              <a:rPr lang="zh-CN" altLang="en-US" sz="2000"/>
              <a:t>和</a:t>
            </a:r>
            <a:r>
              <a:rPr lang="en-US" altLang="zh-CN" sz="2000">
                <a:solidFill>
                  <a:srgbClr val="0000FF"/>
                </a:solidFill>
              </a:rPr>
              <a:t>lsb</a:t>
            </a:r>
            <a:r>
              <a:rPr lang="zh-CN" altLang="en-US" sz="2000"/>
              <a:t>分别表示信号的高位和低位的位号。</a:t>
            </a:r>
          </a:p>
          <a:p>
            <a:pPr eaLnBrk="1" hangingPunct="1">
              <a:lnSpc>
                <a:spcPct val="135000"/>
              </a:lnSpc>
            </a:pPr>
            <a:r>
              <a:rPr lang="zh-CN" altLang="en-US" sz="2000"/>
              <a:t>比如，要定义</a:t>
            </a:r>
            <a:r>
              <a:rPr lang="en-US" altLang="zh-CN" sz="2000"/>
              <a:t>d</a:t>
            </a:r>
            <a:r>
              <a:rPr lang="zh-CN" altLang="en-US" sz="2000"/>
              <a:t>表示四位位宽的输入信号，可以用</a:t>
            </a:r>
            <a:r>
              <a:rPr lang="en-US" altLang="zh-CN" sz="2000"/>
              <a:t>input[3:0] d;</a:t>
            </a:r>
            <a:r>
              <a:rPr lang="zh-CN" altLang="en-US" sz="2000"/>
              <a:t>来定义，相当于定义了</a:t>
            </a:r>
            <a:r>
              <a:rPr lang="en-US" altLang="zh-CN" sz="2000"/>
              <a:t>d[3]</a:t>
            </a:r>
            <a:r>
              <a:rPr lang="zh-CN" altLang="en-US" sz="2000"/>
              <a:t>、</a:t>
            </a:r>
            <a:r>
              <a:rPr lang="en-US" altLang="zh-CN" sz="2000"/>
              <a:t>d[2]</a:t>
            </a:r>
            <a:r>
              <a:rPr lang="zh-CN" altLang="en-US" sz="2000"/>
              <a:t>、</a:t>
            </a:r>
            <a:r>
              <a:rPr lang="en-US" altLang="zh-CN" sz="2000"/>
              <a:t>d[1]</a:t>
            </a:r>
            <a:r>
              <a:rPr lang="zh-CN" altLang="en-US" sz="2000"/>
              <a:t>、</a:t>
            </a:r>
            <a:r>
              <a:rPr lang="en-US" altLang="zh-CN" sz="2000"/>
              <a:t>d[0]</a:t>
            </a:r>
            <a:r>
              <a:rPr lang="zh-CN" altLang="en-US" sz="2000"/>
              <a:t>四个输入信号。</a:t>
            </a:r>
          </a:p>
          <a:p>
            <a:pPr eaLnBrk="1" hangingPunct="1">
              <a:lnSpc>
                <a:spcPct val="135000"/>
              </a:lnSpc>
            </a:pPr>
            <a:endParaRPr lang="zh-CN" altLang="en-US" sz="2000"/>
          </a:p>
        </p:txBody>
      </p:sp>
      <p:sp>
        <p:nvSpPr>
          <p:cNvPr id="45060" name="Rectangle 3">
            <a:extLst>
              <a:ext uri="{FF2B5EF4-FFF2-40B4-BE49-F238E27FC236}">
                <a16:creationId xmlns:a16="http://schemas.microsoft.com/office/drawing/2014/main" id="{D85A662A-355D-13C0-2E4B-D774DF260884}"/>
              </a:ext>
            </a:extLst>
          </p:cNvPr>
          <p:cNvSpPr>
            <a:spLocks noChangeArrowheads="1"/>
          </p:cNvSpPr>
          <p:nvPr/>
        </p:nvSpPr>
        <p:spPr bwMode="auto">
          <a:xfrm>
            <a:off x="484188" y="998538"/>
            <a:ext cx="8093075" cy="817562"/>
          </a:xfrm>
          <a:prstGeom prst="rect">
            <a:avLst/>
          </a:prstGeom>
          <a:solidFill>
            <a:srgbClr val="AFD7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a:solidFill>
                  <a:srgbClr val="0000FF"/>
                </a:solidFill>
              </a:rPr>
              <a:t>input/output/inout</a:t>
            </a:r>
            <a:r>
              <a:rPr lang="en-US" altLang="zh-CN" sz="2000"/>
              <a:t> </a:t>
            </a:r>
            <a:r>
              <a:rPr lang="zh-CN" altLang="en-US" sz="2000"/>
              <a:t>端口名</a:t>
            </a:r>
            <a:r>
              <a:rPr lang="en-US" altLang="zh-CN" sz="2000"/>
              <a:t>1,</a:t>
            </a:r>
            <a:r>
              <a:rPr lang="zh-CN" altLang="en-US" sz="2000"/>
              <a:t>端口名</a:t>
            </a:r>
            <a:r>
              <a:rPr lang="en-US" altLang="zh-CN" sz="2000"/>
              <a:t>2,…;</a:t>
            </a:r>
          </a:p>
          <a:p>
            <a:pPr eaLnBrk="1" hangingPunct="1">
              <a:buFont typeface="Wingdings" panose="05000000000000000000" pitchFamily="2" charset="2"/>
              <a:buNone/>
            </a:pPr>
            <a:r>
              <a:rPr lang="en-US" altLang="zh-CN" sz="2000">
                <a:solidFill>
                  <a:srgbClr val="0000FF"/>
                </a:solidFill>
              </a:rPr>
              <a:t>input/output/inout[msb:lsb]</a:t>
            </a:r>
            <a:r>
              <a:rPr lang="en-US" altLang="zh-CN" sz="2000"/>
              <a:t> </a:t>
            </a:r>
            <a:r>
              <a:rPr lang="zh-CN" altLang="en-US" sz="2000"/>
              <a:t>端口名</a:t>
            </a:r>
            <a:r>
              <a:rPr lang="en-US" altLang="zh-CN" sz="2000"/>
              <a:t>1,</a:t>
            </a:r>
            <a:r>
              <a:rPr lang="zh-CN" altLang="en-US" sz="2000"/>
              <a:t>端口名</a:t>
            </a:r>
            <a:r>
              <a:rPr lang="en-US" altLang="zh-CN" sz="2000"/>
              <a:t>2,…;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208208F-C1BB-D701-039C-55A3048E4BE1}"/>
              </a:ext>
            </a:extLst>
          </p:cNvPr>
          <p:cNvSpPr>
            <a:spLocks noGrp="1" noChangeArrowheads="1"/>
          </p:cNvSpPr>
          <p:nvPr>
            <p:ph type="title"/>
          </p:nvPr>
        </p:nvSpPr>
        <p:spPr/>
        <p:txBody>
          <a:bodyPr/>
          <a:lstStyle/>
          <a:p>
            <a:pPr eaLnBrk="1" hangingPunct="1"/>
            <a:endParaRPr lang="zh-CN" altLang="zh-CN" sz="3200"/>
          </a:p>
        </p:txBody>
      </p:sp>
      <p:sp>
        <p:nvSpPr>
          <p:cNvPr id="46083" name="Rectangle 3">
            <a:extLst>
              <a:ext uri="{FF2B5EF4-FFF2-40B4-BE49-F238E27FC236}">
                <a16:creationId xmlns:a16="http://schemas.microsoft.com/office/drawing/2014/main" id="{2E2F9026-AC1C-3540-0597-62317ADBF840}"/>
              </a:ext>
            </a:extLst>
          </p:cNvPr>
          <p:cNvSpPr>
            <a:spLocks noGrp="1" noChangeArrowheads="1"/>
          </p:cNvSpPr>
          <p:nvPr>
            <p:ph type="body" idx="1"/>
          </p:nvPr>
        </p:nvSpPr>
        <p:spPr>
          <a:xfrm>
            <a:off x="658813" y="3430588"/>
            <a:ext cx="8121650" cy="3252787"/>
          </a:xfrm>
        </p:spPr>
        <p:txBody>
          <a:bodyPr/>
          <a:lstStyle/>
          <a:p>
            <a:pPr eaLnBrk="1" hangingPunct="1">
              <a:lnSpc>
                <a:spcPct val="125000"/>
              </a:lnSpc>
              <a:buFont typeface="Wingdings" panose="05000000000000000000" pitchFamily="2" charset="2"/>
              <a:buNone/>
            </a:pPr>
            <a:r>
              <a:rPr lang="en-US" altLang="zh-CN" sz="1800"/>
              <a:t>Verilog </a:t>
            </a:r>
            <a:r>
              <a:rPr lang="zh-CN" altLang="en-US" sz="1800"/>
              <a:t>程序中的注释有两种：</a:t>
            </a:r>
          </a:p>
          <a:p>
            <a:pPr eaLnBrk="1" hangingPunct="1">
              <a:lnSpc>
                <a:spcPct val="125000"/>
              </a:lnSpc>
            </a:pPr>
            <a:r>
              <a:rPr lang="zh-CN" altLang="en-US" sz="1800"/>
              <a:t>一种以</a:t>
            </a:r>
            <a:r>
              <a:rPr lang="zh-CN" altLang="en-US" sz="1800">
                <a:latin typeface="Arial" panose="020B0604020202020204" pitchFamily="34" charset="0"/>
              </a:rPr>
              <a:t>“</a:t>
            </a:r>
            <a:r>
              <a:rPr lang="en-US" altLang="zh-CN" sz="1800"/>
              <a:t>/*</a:t>
            </a:r>
            <a:r>
              <a:rPr lang="en-US" altLang="zh-CN" sz="1800">
                <a:latin typeface="Arial" panose="020B0604020202020204" pitchFamily="34" charset="0"/>
              </a:rPr>
              <a:t>”</a:t>
            </a:r>
            <a:r>
              <a:rPr lang="zh-CN" altLang="en-US" sz="1800"/>
              <a:t>开始，以</a:t>
            </a:r>
            <a:r>
              <a:rPr lang="zh-CN" altLang="en-US" sz="1800">
                <a:latin typeface="Arial" panose="020B0604020202020204" pitchFamily="34" charset="0"/>
              </a:rPr>
              <a:t>“</a:t>
            </a:r>
            <a:r>
              <a:rPr lang="zh-CN" altLang="en-US" sz="1800"/>
              <a:t>*</a:t>
            </a:r>
            <a:r>
              <a:rPr lang="en-US" altLang="zh-CN" sz="1800"/>
              <a:t>/</a:t>
            </a:r>
            <a:r>
              <a:rPr lang="en-US" altLang="zh-CN" sz="1800">
                <a:latin typeface="Arial" panose="020B0604020202020204" pitchFamily="34" charset="0"/>
              </a:rPr>
              <a:t>”</a:t>
            </a:r>
            <a:r>
              <a:rPr lang="zh-CN" altLang="en-US" sz="1800"/>
              <a:t>结束的多行注释；</a:t>
            </a:r>
          </a:p>
          <a:p>
            <a:pPr eaLnBrk="1" hangingPunct="1">
              <a:lnSpc>
                <a:spcPct val="125000"/>
              </a:lnSpc>
            </a:pPr>
            <a:r>
              <a:rPr lang="zh-CN" altLang="en-US" sz="1800"/>
              <a:t>另一种是，从双斜杠</a:t>
            </a:r>
            <a:r>
              <a:rPr lang="zh-CN" altLang="en-US" sz="1800">
                <a:latin typeface="Arial" panose="020B0604020202020204" pitchFamily="34" charset="0"/>
              </a:rPr>
              <a:t>“</a:t>
            </a:r>
            <a:r>
              <a:rPr lang="en-US" altLang="zh-CN" sz="1800"/>
              <a:t>//</a:t>
            </a:r>
            <a:r>
              <a:rPr lang="en-US" altLang="zh-CN" sz="1800">
                <a:latin typeface="Arial" panose="020B0604020202020204" pitchFamily="34" charset="0"/>
              </a:rPr>
              <a:t>”</a:t>
            </a:r>
            <a:r>
              <a:rPr lang="zh-CN" altLang="en-US" sz="1800"/>
              <a:t>开始，到行末为止的单行注释。</a:t>
            </a:r>
          </a:p>
          <a:p>
            <a:pPr eaLnBrk="1" hangingPunct="1">
              <a:lnSpc>
                <a:spcPct val="125000"/>
              </a:lnSpc>
            </a:pPr>
            <a:r>
              <a:rPr lang="zh-CN" altLang="en-US" sz="1800"/>
              <a:t>注释只是用来对程序中的语句或代码段起说明作用，目的是为了增加程序的可读性，对综合器不起作用，所以不影响具体电路。</a:t>
            </a:r>
          </a:p>
        </p:txBody>
      </p:sp>
      <p:sp>
        <p:nvSpPr>
          <p:cNvPr id="46084" name="Rectangle 3">
            <a:extLst>
              <a:ext uri="{FF2B5EF4-FFF2-40B4-BE49-F238E27FC236}">
                <a16:creationId xmlns:a16="http://schemas.microsoft.com/office/drawing/2014/main" id="{F94636C3-F0DF-4140-1E3F-9807D51AEC70}"/>
              </a:ext>
            </a:extLst>
          </p:cNvPr>
          <p:cNvSpPr>
            <a:spLocks noChangeArrowheads="1"/>
          </p:cNvSpPr>
          <p:nvPr/>
        </p:nvSpPr>
        <p:spPr bwMode="auto">
          <a:xfrm>
            <a:off x="498475" y="361950"/>
            <a:ext cx="8342313" cy="2727325"/>
          </a:xfrm>
          <a:prstGeom prst="rect">
            <a:avLst/>
          </a:prstGeom>
          <a:solidFill>
            <a:srgbClr val="AFD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a:t>/*	</a:t>
            </a:r>
            <a:r>
              <a:rPr lang="zh-CN" altLang="en-US" sz="1800"/>
              <a:t>半加器描述之一，根据逻辑函数表达式实现</a:t>
            </a:r>
          </a:p>
          <a:p>
            <a:pPr eaLnBrk="1" hangingPunct="1">
              <a:buFont typeface="Wingdings" panose="05000000000000000000" pitchFamily="2" charset="2"/>
              <a:buNone/>
            </a:pPr>
            <a:r>
              <a:rPr lang="en-US" altLang="zh-CN" sz="1800"/>
              <a:t>Date</a:t>
            </a:r>
            <a:r>
              <a:rPr lang="zh-CN" altLang="en-US" sz="1800"/>
              <a:t>：</a:t>
            </a:r>
            <a:r>
              <a:rPr lang="en-US" altLang="zh-CN" sz="1800"/>
              <a:t>2012-08-15*/</a:t>
            </a:r>
          </a:p>
          <a:p>
            <a:pPr eaLnBrk="1" hangingPunct="1">
              <a:buFont typeface="Wingdings" panose="05000000000000000000" pitchFamily="2" charset="2"/>
              <a:buNone/>
            </a:pPr>
            <a:r>
              <a:rPr lang="en-US" altLang="zh-CN" sz="1800"/>
              <a:t>module h_adder(a,b,so,co);</a:t>
            </a:r>
          </a:p>
          <a:p>
            <a:pPr eaLnBrk="1" hangingPunct="1">
              <a:buFont typeface="Wingdings" panose="05000000000000000000" pitchFamily="2" charset="2"/>
              <a:buNone/>
            </a:pPr>
            <a:r>
              <a:rPr lang="en-US" altLang="zh-CN" sz="1800"/>
              <a:t>	input    a,b;	          </a:t>
            </a:r>
            <a:r>
              <a:rPr lang="en-US" altLang="zh-CN" sz="1800">
                <a:solidFill>
                  <a:srgbClr val="6600FF"/>
                </a:solidFill>
              </a:rPr>
              <a:t>//</a:t>
            </a:r>
            <a:r>
              <a:rPr lang="zh-CN" altLang="en-US" sz="1800">
                <a:solidFill>
                  <a:srgbClr val="6600FF"/>
                </a:solidFill>
              </a:rPr>
              <a:t>输入端口，参加运算的两个</a:t>
            </a:r>
            <a:r>
              <a:rPr lang="en-US" altLang="zh-CN" sz="1800">
                <a:solidFill>
                  <a:srgbClr val="6600FF"/>
                </a:solidFill>
              </a:rPr>
              <a:t>1</a:t>
            </a:r>
            <a:r>
              <a:rPr lang="zh-CN" altLang="en-US" sz="1800">
                <a:solidFill>
                  <a:srgbClr val="6600FF"/>
                </a:solidFill>
              </a:rPr>
              <a:t>位的二进制数</a:t>
            </a:r>
          </a:p>
          <a:p>
            <a:pPr eaLnBrk="1" hangingPunct="1">
              <a:buFont typeface="Wingdings" panose="05000000000000000000" pitchFamily="2" charset="2"/>
              <a:buNone/>
            </a:pPr>
            <a:r>
              <a:rPr lang="zh-CN" altLang="en-US" sz="1800"/>
              <a:t>	</a:t>
            </a:r>
            <a:r>
              <a:rPr lang="en-US" altLang="zh-CN" sz="1800"/>
              <a:t>output  so,co;         </a:t>
            </a:r>
            <a:r>
              <a:rPr lang="en-US" altLang="zh-CN" sz="1800">
                <a:solidFill>
                  <a:srgbClr val="6600FF"/>
                </a:solidFill>
              </a:rPr>
              <a:t>//</a:t>
            </a:r>
            <a:r>
              <a:rPr lang="zh-CN" altLang="en-US" sz="1800">
                <a:solidFill>
                  <a:srgbClr val="6600FF"/>
                </a:solidFill>
              </a:rPr>
              <a:t>输出端口，</a:t>
            </a:r>
            <a:r>
              <a:rPr lang="en-US" altLang="zh-CN" sz="1800">
                <a:solidFill>
                  <a:srgbClr val="6600FF"/>
                </a:solidFill>
              </a:rPr>
              <a:t>so</a:t>
            </a:r>
            <a:r>
              <a:rPr lang="zh-CN" altLang="en-US" sz="1800">
                <a:solidFill>
                  <a:srgbClr val="6600FF"/>
                </a:solidFill>
              </a:rPr>
              <a:t>为本位和，</a:t>
            </a:r>
            <a:r>
              <a:rPr lang="en-US" altLang="zh-CN" sz="1800">
                <a:solidFill>
                  <a:srgbClr val="6600FF"/>
                </a:solidFill>
              </a:rPr>
              <a:t>co</a:t>
            </a:r>
            <a:r>
              <a:rPr lang="zh-CN" altLang="en-US" sz="1800">
                <a:solidFill>
                  <a:srgbClr val="6600FF"/>
                </a:solidFill>
              </a:rPr>
              <a:t>为向高位的进位</a:t>
            </a:r>
          </a:p>
          <a:p>
            <a:pPr eaLnBrk="1" hangingPunct="1">
              <a:buFont typeface="Wingdings" panose="05000000000000000000" pitchFamily="2" charset="2"/>
              <a:buNone/>
            </a:pPr>
            <a:r>
              <a:rPr lang="zh-CN" altLang="en-US" sz="1800"/>
              <a:t>	</a:t>
            </a:r>
            <a:r>
              <a:rPr lang="en-US" altLang="zh-CN" sz="1800"/>
              <a:t>assign  so=a^b;     </a:t>
            </a:r>
            <a:r>
              <a:rPr lang="en-US" altLang="zh-CN" sz="1800">
                <a:solidFill>
                  <a:srgbClr val="6600FF"/>
                </a:solidFill>
              </a:rPr>
              <a:t>//</a:t>
            </a:r>
            <a:r>
              <a:rPr lang="zh-CN" altLang="en-US" sz="1800">
                <a:solidFill>
                  <a:srgbClr val="6600FF"/>
                </a:solidFill>
              </a:rPr>
              <a:t>本位和为</a:t>
            </a:r>
            <a:r>
              <a:rPr lang="en-US" altLang="zh-CN" sz="1800">
                <a:solidFill>
                  <a:srgbClr val="6600FF"/>
                </a:solidFill>
              </a:rPr>
              <a:t>a</a:t>
            </a:r>
            <a:r>
              <a:rPr lang="zh-CN" altLang="en-US" sz="1800">
                <a:solidFill>
                  <a:srgbClr val="6600FF"/>
                </a:solidFill>
              </a:rPr>
              <a:t>和</a:t>
            </a:r>
            <a:r>
              <a:rPr lang="en-US" altLang="zh-CN" sz="1800">
                <a:solidFill>
                  <a:srgbClr val="6600FF"/>
                </a:solidFill>
              </a:rPr>
              <a:t>b</a:t>
            </a:r>
            <a:r>
              <a:rPr lang="zh-CN" altLang="en-US" sz="1800">
                <a:solidFill>
                  <a:srgbClr val="6600FF"/>
                </a:solidFill>
              </a:rPr>
              <a:t>的异或运算结果</a:t>
            </a:r>
          </a:p>
          <a:p>
            <a:pPr eaLnBrk="1" hangingPunct="1">
              <a:buFont typeface="Wingdings" panose="05000000000000000000" pitchFamily="2" charset="2"/>
              <a:buNone/>
            </a:pPr>
            <a:r>
              <a:rPr lang="zh-CN" altLang="en-US" sz="1800"/>
              <a:t>	</a:t>
            </a:r>
            <a:r>
              <a:rPr lang="en-US" altLang="zh-CN" sz="1800"/>
              <a:t>assign  co=a&amp;b;     </a:t>
            </a:r>
            <a:r>
              <a:rPr lang="en-US" altLang="zh-CN" sz="1800">
                <a:solidFill>
                  <a:srgbClr val="6600FF"/>
                </a:solidFill>
              </a:rPr>
              <a:t>//</a:t>
            </a:r>
            <a:r>
              <a:rPr lang="zh-CN" altLang="en-US" sz="1800">
                <a:solidFill>
                  <a:srgbClr val="6600FF"/>
                </a:solidFill>
              </a:rPr>
              <a:t>向高位的进位为</a:t>
            </a:r>
            <a:r>
              <a:rPr lang="en-US" altLang="zh-CN" sz="1800">
                <a:solidFill>
                  <a:srgbClr val="6600FF"/>
                </a:solidFill>
              </a:rPr>
              <a:t>a</a:t>
            </a:r>
            <a:r>
              <a:rPr lang="zh-CN" altLang="en-US" sz="1800">
                <a:solidFill>
                  <a:srgbClr val="6600FF"/>
                </a:solidFill>
              </a:rPr>
              <a:t>和</a:t>
            </a:r>
            <a:r>
              <a:rPr lang="en-US" altLang="zh-CN" sz="1800">
                <a:solidFill>
                  <a:srgbClr val="6600FF"/>
                </a:solidFill>
              </a:rPr>
              <a:t>b</a:t>
            </a:r>
            <a:r>
              <a:rPr lang="zh-CN" altLang="en-US" sz="1800">
                <a:solidFill>
                  <a:srgbClr val="6600FF"/>
                </a:solidFill>
              </a:rPr>
              <a:t>的与运算结果</a:t>
            </a:r>
          </a:p>
          <a:p>
            <a:pPr eaLnBrk="1" hangingPunct="1">
              <a:buFont typeface="Wingdings" panose="05000000000000000000" pitchFamily="2" charset="2"/>
              <a:buNone/>
            </a:pPr>
            <a:r>
              <a:rPr lang="en-US" altLang="zh-CN" sz="1800"/>
              <a:t>endmodule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a16="http://schemas.microsoft.com/office/drawing/2014/main" id="{D9E099D6-226D-9B03-DF26-16BF37B80475}"/>
              </a:ext>
            </a:extLst>
          </p:cNvPr>
          <p:cNvSpPr>
            <a:spLocks noGrp="1" noChangeArrowheads="1"/>
          </p:cNvSpPr>
          <p:nvPr>
            <p:ph type="body" idx="1"/>
          </p:nvPr>
        </p:nvSpPr>
        <p:spPr>
          <a:xfrm>
            <a:off x="469900" y="3206750"/>
            <a:ext cx="8575675" cy="3381375"/>
          </a:xfrm>
        </p:spPr>
        <p:txBody>
          <a:bodyPr/>
          <a:lstStyle/>
          <a:p>
            <a:pPr eaLnBrk="1" hangingPunct="1">
              <a:lnSpc>
                <a:spcPct val="130000"/>
              </a:lnSpc>
              <a:buClr>
                <a:srgbClr val="003366"/>
              </a:buClr>
              <a:buSzTx/>
            </a:pPr>
            <a:r>
              <a:rPr lang="zh-CN" altLang="en-US" sz="1800"/>
              <a:t>在</a:t>
            </a:r>
            <a:r>
              <a:rPr lang="en-US" altLang="zh-CN" sz="1800"/>
              <a:t>module</a:t>
            </a:r>
            <a:r>
              <a:rPr lang="zh-CN" altLang="en-US" sz="1800"/>
              <a:t>之后是</a:t>
            </a:r>
            <a:r>
              <a:rPr lang="zh-CN" altLang="en-US" sz="1800">
                <a:solidFill>
                  <a:srgbClr val="0000FF"/>
                </a:solidFill>
              </a:rPr>
              <a:t>模块名和模块端口名表</a:t>
            </a:r>
            <a:r>
              <a:rPr lang="zh-CN" altLang="en-US" sz="1800"/>
              <a:t>，例</a:t>
            </a:r>
            <a:r>
              <a:rPr lang="en-US" altLang="zh-CN" sz="1800"/>
              <a:t>4.6</a:t>
            </a:r>
            <a:r>
              <a:rPr lang="zh-CN" altLang="en-US" sz="1800"/>
              <a:t>的模块名为</a:t>
            </a:r>
            <a:r>
              <a:rPr lang="en-US" altLang="zh-CN" sz="1800"/>
              <a:t>h_adder</a:t>
            </a:r>
            <a:r>
              <a:rPr lang="zh-CN" altLang="en-US" sz="1800"/>
              <a:t>，该模块有四个端口，</a:t>
            </a:r>
            <a:r>
              <a:rPr lang="en-US" altLang="zh-CN" sz="1800"/>
              <a:t>a,b,so,co</a:t>
            </a:r>
            <a:r>
              <a:rPr lang="zh-CN" altLang="en-US" sz="1800"/>
              <a:t>。</a:t>
            </a:r>
          </a:p>
          <a:p>
            <a:pPr eaLnBrk="1" hangingPunct="1">
              <a:lnSpc>
                <a:spcPct val="130000"/>
              </a:lnSpc>
              <a:buClr>
                <a:srgbClr val="003366"/>
              </a:buClr>
              <a:buSzTx/>
            </a:pPr>
            <a:r>
              <a:rPr lang="zh-CN" altLang="en-US" sz="1800">
                <a:solidFill>
                  <a:srgbClr val="0000FF"/>
                </a:solidFill>
              </a:rPr>
              <a:t>输入端口定义</a:t>
            </a:r>
            <a:r>
              <a:rPr lang="zh-CN" altLang="en-US" sz="1800"/>
              <a:t>，说明本模块有两个用于输入的端口，端口名称为</a:t>
            </a:r>
            <a:r>
              <a:rPr lang="en-US" altLang="zh-CN" sz="1800"/>
              <a:t>a</a:t>
            </a:r>
            <a:r>
              <a:rPr lang="zh-CN" altLang="en-US" sz="1800"/>
              <a:t>和</a:t>
            </a:r>
            <a:r>
              <a:rPr lang="en-US" altLang="zh-CN" sz="1800"/>
              <a:t>b</a:t>
            </a:r>
            <a:r>
              <a:rPr lang="zh-CN" altLang="en-US" sz="1800"/>
              <a:t>。</a:t>
            </a:r>
          </a:p>
          <a:p>
            <a:pPr eaLnBrk="1" hangingPunct="1">
              <a:lnSpc>
                <a:spcPct val="130000"/>
              </a:lnSpc>
              <a:buClr>
                <a:srgbClr val="003366"/>
              </a:buClr>
              <a:buSzTx/>
            </a:pPr>
            <a:r>
              <a:rPr lang="zh-CN" altLang="en-US" sz="1800">
                <a:solidFill>
                  <a:srgbClr val="0000FF"/>
                </a:solidFill>
              </a:rPr>
              <a:t>输出端口定义</a:t>
            </a:r>
            <a:r>
              <a:rPr lang="zh-CN" altLang="en-US" sz="1800"/>
              <a:t>，说明本模块有两个用于输出的端口，端口名称为</a:t>
            </a:r>
            <a:r>
              <a:rPr lang="en-US" altLang="zh-CN" sz="1800"/>
              <a:t>so</a:t>
            </a:r>
            <a:r>
              <a:rPr lang="zh-CN" altLang="en-US" sz="1800"/>
              <a:t>和</a:t>
            </a:r>
            <a:r>
              <a:rPr lang="en-US" altLang="zh-CN" sz="1800"/>
              <a:t>co</a:t>
            </a:r>
            <a:r>
              <a:rPr lang="zh-CN" altLang="en-US" sz="1800"/>
              <a:t>。</a:t>
            </a:r>
          </a:p>
          <a:p>
            <a:pPr eaLnBrk="1" hangingPunct="1">
              <a:lnSpc>
                <a:spcPct val="130000"/>
              </a:lnSpc>
              <a:buClr>
                <a:srgbClr val="003366"/>
              </a:buClr>
              <a:buSzTx/>
            </a:pPr>
            <a:r>
              <a:rPr lang="zh-CN" altLang="en-US" sz="1800">
                <a:solidFill>
                  <a:srgbClr val="0000FF"/>
                </a:solidFill>
              </a:rPr>
              <a:t>用关键词</a:t>
            </a:r>
            <a:r>
              <a:rPr lang="en-US" altLang="zh-CN" sz="1800">
                <a:solidFill>
                  <a:srgbClr val="0000FF"/>
                </a:solidFill>
              </a:rPr>
              <a:t>assign</a:t>
            </a:r>
            <a:r>
              <a:rPr lang="zh-CN" altLang="en-US" sz="1800">
                <a:solidFill>
                  <a:srgbClr val="0000FF"/>
                </a:solidFill>
              </a:rPr>
              <a:t>实现的赋值语句</a:t>
            </a:r>
            <a:r>
              <a:rPr lang="zh-CN" altLang="en-US" sz="1800"/>
              <a:t>，用来描述半加器的两个运算功能：</a:t>
            </a:r>
          </a:p>
          <a:p>
            <a:pPr lvl="1" eaLnBrk="1" hangingPunct="1">
              <a:lnSpc>
                <a:spcPct val="130000"/>
              </a:lnSpc>
              <a:buClr>
                <a:srgbClr val="003366"/>
              </a:buClr>
              <a:buSzTx/>
            </a:pPr>
            <a:r>
              <a:rPr lang="zh-CN" altLang="en-US" sz="1800"/>
              <a:t>一个是产生本位和的异或运算，运算符是</a:t>
            </a:r>
            <a:r>
              <a:rPr lang="zh-CN" altLang="en-US" sz="1800">
                <a:latin typeface="Arial" panose="020B0604020202020204" pitchFamily="34" charset="0"/>
              </a:rPr>
              <a:t>“</a:t>
            </a:r>
            <a:r>
              <a:rPr lang="zh-CN" altLang="en-US" sz="1800"/>
              <a:t>＾</a:t>
            </a:r>
            <a:r>
              <a:rPr lang="zh-CN" altLang="en-US" sz="1800">
                <a:latin typeface="Arial" panose="020B0604020202020204" pitchFamily="34" charset="0"/>
              </a:rPr>
              <a:t>”</a:t>
            </a:r>
            <a:r>
              <a:rPr lang="zh-CN" altLang="en-US" sz="1800"/>
              <a:t>；</a:t>
            </a:r>
          </a:p>
          <a:p>
            <a:pPr lvl="1" eaLnBrk="1" hangingPunct="1">
              <a:lnSpc>
                <a:spcPct val="130000"/>
              </a:lnSpc>
              <a:buClr>
                <a:srgbClr val="003366"/>
              </a:buClr>
              <a:buSzTx/>
            </a:pPr>
            <a:r>
              <a:rPr lang="zh-CN" altLang="en-US" sz="1800"/>
              <a:t>另一个是用来产生向高位进位的与运算</a:t>
            </a:r>
            <a:r>
              <a:rPr lang="zh-CN" altLang="en-US" sz="1800">
                <a:latin typeface="Arial" panose="020B0604020202020204" pitchFamily="34" charset="0"/>
              </a:rPr>
              <a:t>“</a:t>
            </a:r>
            <a:r>
              <a:rPr lang="en-US" altLang="zh-CN" sz="1800"/>
              <a:t>&amp;</a:t>
            </a:r>
            <a:r>
              <a:rPr lang="en-US" altLang="zh-CN" sz="1800">
                <a:latin typeface="Arial" panose="020B0604020202020204" pitchFamily="34" charset="0"/>
              </a:rPr>
              <a:t>”</a:t>
            </a:r>
            <a:r>
              <a:rPr lang="zh-CN" altLang="en-US" sz="1800"/>
              <a:t>。</a:t>
            </a:r>
          </a:p>
          <a:p>
            <a:pPr lvl="1" eaLnBrk="1" hangingPunct="1">
              <a:lnSpc>
                <a:spcPct val="130000"/>
              </a:lnSpc>
              <a:buClr>
                <a:srgbClr val="003366"/>
              </a:buClr>
              <a:buSzTx/>
            </a:pPr>
            <a:r>
              <a:rPr lang="zh-CN" altLang="en-US" sz="1800"/>
              <a:t>这两种运算都是位逻辑运算，属于这类运算还有位或</a:t>
            </a:r>
            <a:r>
              <a:rPr lang="zh-CN" altLang="en-US" sz="1800">
                <a:latin typeface="Arial" panose="020B0604020202020204" pitchFamily="34" charset="0"/>
              </a:rPr>
              <a:t>“</a:t>
            </a:r>
            <a:r>
              <a:rPr lang="en-US" altLang="zh-CN" sz="1800"/>
              <a:t>|</a:t>
            </a:r>
            <a:r>
              <a:rPr lang="en-US" altLang="zh-CN" sz="1800">
                <a:latin typeface="Arial" panose="020B0604020202020204" pitchFamily="34" charset="0"/>
              </a:rPr>
              <a:t>”</a:t>
            </a:r>
            <a:r>
              <a:rPr lang="zh-CN" altLang="en-US" sz="1800"/>
              <a:t>，位求反</a:t>
            </a:r>
            <a:r>
              <a:rPr lang="zh-CN" altLang="en-US" sz="1800">
                <a:latin typeface="Arial" panose="020B0604020202020204" pitchFamily="34" charset="0"/>
              </a:rPr>
              <a:t>“</a:t>
            </a:r>
            <a:r>
              <a:rPr lang="en-US" altLang="zh-CN" sz="1800"/>
              <a:t>~</a:t>
            </a:r>
            <a:r>
              <a:rPr lang="en-US" altLang="zh-CN" sz="1800">
                <a:latin typeface="Arial" panose="020B0604020202020204" pitchFamily="34" charset="0"/>
              </a:rPr>
              <a:t>”</a:t>
            </a:r>
            <a:r>
              <a:rPr lang="zh-CN" altLang="en-US" sz="1800"/>
              <a:t>等。</a:t>
            </a:r>
          </a:p>
        </p:txBody>
      </p:sp>
      <p:sp>
        <p:nvSpPr>
          <p:cNvPr id="47107" name="Rectangle 3">
            <a:extLst>
              <a:ext uri="{FF2B5EF4-FFF2-40B4-BE49-F238E27FC236}">
                <a16:creationId xmlns:a16="http://schemas.microsoft.com/office/drawing/2014/main" id="{B2AA244A-6D94-9267-89EF-6558F3D06E84}"/>
              </a:ext>
            </a:extLst>
          </p:cNvPr>
          <p:cNvSpPr>
            <a:spLocks noChangeArrowheads="1"/>
          </p:cNvSpPr>
          <p:nvPr/>
        </p:nvSpPr>
        <p:spPr bwMode="auto">
          <a:xfrm>
            <a:off x="498475" y="350838"/>
            <a:ext cx="8342313" cy="2727325"/>
          </a:xfrm>
          <a:prstGeom prst="rect">
            <a:avLst/>
          </a:prstGeom>
          <a:solidFill>
            <a:srgbClr val="AFD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a:t>/*	</a:t>
            </a:r>
            <a:r>
              <a:rPr lang="zh-CN" altLang="en-US" sz="1800"/>
              <a:t>半加器描述之一，根据逻辑函数表达式实现</a:t>
            </a:r>
          </a:p>
          <a:p>
            <a:pPr eaLnBrk="1" hangingPunct="1">
              <a:buFont typeface="Wingdings" panose="05000000000000000000" pitchFamily="2" charset="2"/>
              <a:buNone/>
            </a:pPr>
            <a:r>
              <a:rPr lang="en-US" altLang="zh-CN" sz="1800"/>
              <a:t>Date</a:t>
            </a:r>
            <a:r>
              <a:rPr lang="zh-CN" altLang="en-US" sz="1800"/>
              <a:t>：</a:t>
            </a:r>
            <a:r>
              <a:rPr lang="en-US" altLang="zh-CN" sz="1800"/>
              <a:t>2012-08-15*/</a:t>
            </a:r>
          </a:p>
          <a:p>
            <a:pPr eaLnBrk="1" hangingPunct="1">
              <a:buFont typeface="Wingdings" panose="05000000000000000000" pitchFamily="2" charset="2"/>
              <a:buNone/>
            </a:pPr>
            <a:r>
              <a:rPr lang="en-US" altLang="zh-CN" sz="1800"/>
              <a:t>module h_adder(a,b,so,co);</a:t>
            </a:r>
          </a:p>
          <a:p>
            <a:pPr eaLnBrk="1" hangingPunct="1">
              <a:buFont typeface="Wingdings" panose="05000000000000000000" pitchFamily="2" charset="2"/>
              <a:buNone/>
            </a:pPr>
            <a:r>
              <a:rPr lang="en-US" altLang="zh-CN" sz="1800"/>
              <a:t>	input    a,b;	          </a:t>
            </a:r>
            <a:r>
              <a:rPr lang="en-US" altLang="zh-CN" sz="1800">
                <a:solidFill>
                  <a:srgbClr val="6600FF"/>
                </a:solidFill>
              </a:rPr>
              <a:t>//</a:t>
            </a:r>
            <a:r>
              <a:rPr lang="zh-CN" altLang="en-US" sz="1800">
                <a:solidFill>
                  <a:srgbClr val="6600FF"/>
                </a:solidFill>
              </a:rPr>
              <a:t>输入端口，参加运算的两个</a:t>
            </a:r>
            <a:r>
              <a:rPr lang="en-US" altLang="zh-CN" sz="1800">
                <a:solidFill>
                  <a:srgbClr val="6600FF"/>
                </a:solidFill>
              </a:rPr>
              <a:t>1</a:t>
            </a:r>
            <a:r>
              <a:rPr lang="zh-CN" altLang="en-US" sz="1800">
                <a:solidFill>
                  <a:srgbClr val="6600FF"/>
                </a:solidFill>
              </a:rPr>
              <a:t>位的二进制数</a:t>
            </a:r>
          </a:p>
          <a:p>
            <a:pPr eaLnBrk="1" hangingPunct="1">
              <a:buFont typeface="Wingdings" panose="05000000000000000000" pitchFamily="2" charset="2"/>
              <a:buNone/>
            </a:pPr>
            <a:r>
              <a:rPr lang="zh-CN" altLang="en-US" sz="1800"/>
              <a:t>	</a:t>
            </a:r>
            <a:r>
              <a:rPr lang="en-US" altLang="zh-CN" sz="1800"/>
              <a:t>output  so,co;         </a:t>
            </a:r>
            <a:r>
              <a:rPr lang="en-US" altLang="zh-CN" sz="1800">
                <a:solidFill>
                  <a:srgbClr val="6600FF"/>
                </a:solidFill>
              </a:rPr>
              <a:t>//</a:t>
            </a:r>
            <a:r>
              <a:rPr lang="zh-CN" altLang="en-US" sz="1800">
                <a:solidFill>
                  <a:srgbClr val="6600FF"/>
                </a:solidFill>
              </a:rPr>
              <a:t>输出端口，</a:t>
            </a:r>
            <a:r>
              <a:rPr lang="en-US" altLang="zh-CN" sz="1800">
                <a:solidFill>
                  <a:srgbClr val="6600FF"/>
                </a:solidFill>
              </a:rPr>
              <a:t>so</a:t>
            </a:r>
            <a:r>
              <a:rPr lang="zh-CN" altLang="en-US" sz="1800">
                <a:solidFill>
                  <a:srgbClr val="6600FF"/>
                </a:solidFill>
              </a:rPr>
              <a:t>为本位和，</a:t>
            </a:r>
            <a:r>
              <a:rPr lang="en-US" altLang="zh-CN" sz="1800">
                <a:solidFill>
                  <a:srgbClr val="6600FF"/>
                </a:solidFill>
              </a:rPr>
              <a:t>co</a:t>
            </a:r>
            <a:r>
              <a:rPr lang="zh-CN" altLang="en-US" sz="1800">
                <a:solidFill>
                  <a:srgbClr val="6600FF"/>
                </a:solidFill>
              </a:rPr>
              <a:t>为向高位的进位</a:t>
            </a:r>
          </a:p>
          <a:p>
            <a:pPr eaLnBrk="1" hangingPunct="1">
              <a:buFont typeface="Wingdings" panose="05000000000000000000" pitchFamily="2" charset="2"/>
              <a:buNone/>
            </a:pPr>
            <a:r>
              <a:rPr lang="zh-CN" altLang="en-US" sz="1800"/>
              <a:t>	</a:t>
            </a:r>
            <a:r>
              <a:rPr lang="en-US" altLang="zh-CN" sz="1800"/>
              <a:t>assign  so=a^b;     </a:t>
            </a:r>
            <a:r>
              <a:rPr lang="en-US" altLang="zh-CN" sz="1800">
                <a:solidFill>
                  <a:srgbClr val="6600FF"/>
                </a:solidFill>
              </a:rPr>
              <a:t>//</a:t>
            </a:r>
            <a:r>
              <a:rPr lang="zh-CN" altLang="en-US" sz="1800">
                <a:solidFill>
                  <a:srgbClr val="6600FF"/>
                </a:solidFill>
              </a:rPr>
              <a:t>本位和为</a:t>
            </a:r>
            <a:r>
              <a:rPr lang="en-US" altLang="zh-CN" sz="1800">
                <a:solidFill>
                  <a:srgbClr val="6600FF"/>
                </a:solidFill>
              </a:rPr>
              <a:t>a</a:t>
            </a:r>
            <a:r>
              <a:rPr lang="zh-CN" altLang="en-US" sz="1800">
                <a:solidFill>
                  <a:srgbClr val="6600FF"/>
                </a:solidFill>
              </a:rPr>
              <a:t>和</a:t>
            </a:r>
            <a:r>
              <a:rPr lang="en-US" altLang="zh-CN" sz="1800">
                <a:solidFill>
                  <a:srgbClr val="6600FF"/>
                </a:solidFill>
              </a:rPr>
              <a:t>b</a:t>
            </a:r>
            <a:r>
              <a:rPr lang="zh-CN" altLang="en-US" sz="1800">
                <a:solidFill>
                  <a:srgbClr val="6600FF"/>
                </a:solidFill>
              </a:rPr>
              <a:t>的异或运算结果</a:t>
            </a:r>
          </a:p>
          <a:p>
            <a:pPr eaLnBrk="1" hangingPunct="1">
              <a:buFont typeface="Wingdings" panose="05000000000000000000" pitchFamily="2" charset="2"/>
              <a:buNone/>
            </a:pPr>
            <a:r>
              <a:rPr lang="zh-CN" altLang="en-US" sz="1800"/>
              <a:t>	</a:t>
            </a:r>
            <a:r>
              <a:rPr lang="en-US" altLang="zh-CN" sz="1800"/>
              <a:t>assign  co=a&amp;b;     </a:t>
            </a:r>
            <a:r>
              <a:rPr lang="en-US" altLang="zh-CN" sz="1800">
                <a:solidFill>
                  <a:srgbClr val="6600FF"/>
                </a:solidFill>
              </a:rPr>
              <a:t>//</a:t>
            </a:r>
            <a:r>
              <a:rPr lang="zh-CN" altLang="en-US" sz="1800">
                <a:solidFill>
                  <a:srgbClr val="6600FF"/>
                </a:solidFill>
              </a:rPr>
              <a:t>向高位的进位为</a:t>
            </a:r>
            <a:r>
              <a:rPr lang="en-US" altLang="zh-CN" sz="1800">
                <a:solidFill>
                  <a:srgbClr val="6600FF"/>
                </a:solidFill>
              </a:rPr>
              <a:t>a</a:t>
            </a:r>
            <a:r>
              <a:rPr lang="zh-CN" altLang="en-US" sz="1800">
                <a:solidFill>
                  <a:srgbClr val="6600FF"/>
                </a:solidFill>
              </a:rPr>
              <a:t>和</a:t>
            </a:r>
            <a:r>
              <a:rPr lang="en-US" altLang="zh-CN" sz="1800">
                <a:solidFill>
                  <a:srgbClr val="6600FF"/>
                </a:solidFill>
              </a:rPr>
              <a:t>b</a:t>
            </a:r>
            <a:r>
              <a:rPr lang="zh-CN" altLang="en-US" sz="1800">
                <a:solidFill>
                  <a:srgbClr val="6600FF"/>
                </a:solidFill>
              </a:rPr>
              <a:t>的与运算结果</a:t>
            </a:r>
          </a:p>
          <a:p>
            <a:pPr eaLnBrk="1" hangingPunct="1">
              <a:buFont typeface="Wingdings" panose="05000000000000000000" pitchFamily="2" charset="2"/>
              <a:buNone/>
            </a:pPr>
            <a:r>
              <a:rPr lang="en-US" altLang="zh-CN" sz="1800"/>
              <a:t>endmodule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box(in)">
                                      <p:cBhvr>
                                        <p:cTn id="7" dur="500"/>
                                        <p:tgtEl>
                                          <p:spTgt spid="389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box(in)">
                                      <p:cBhvr>
                                        <p:cTn id="12" dur="500"/>
                                        <p:tgtEl>
                                          <p:spTgt spid="389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box(in)">
                                      <p:cBhvr>
                                        <p:cTn id="17" dur="500"/>
                                        <p:tgtEl>
                                          <p:spTgt spid="389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box(in)">
                                      <p:cBhvr>
                                        <p:cTn id="22" dur="500"/>
                                        <p:tgtEl>
                                          <p:spTgt spid="38915">
                                            <p:txEl>
                                              <p:pRg st="3" end="3"/>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8915">
                                            <p:txEl>
                                              <p:pRg st="4" end="4"/>
                                            </p:txEl>
                                          </p:spTgt>
                                        </p:tgtEl>
                                        <p:attrNameLst>
                                          <p:attrName>style.visibility</p:attrName>
                                        </p:attrNameLst>
                                      </p:cBhvr>
                                      <p:to>
                                        <p:strVal val="visible"/>
                                      </p:to>
                                    </p:set>
                                    <p:animEffect transition="in" filter="box(in)">
                                      <p:cBhvr>
                                        <p:cTn id="25" dur="500"/>
                                        <p:tgtEl>
                                          <p:spTgt spid="38915">
                                            <p:txEl>
                                              <p:pRg st="4" end="4"/>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38915">
                                            <p:txEl>
                                              <p:pRg st="5" end="5"/>
                                            </p:txEl>
                                          </p:spTgt>
                                        </p:tgtEl>
                                        <p:attrNameLst>
                                          <p:attrName>style.visibility</p:attrName>
                                        </p:attrNameLst>
                                      </p:cBhvr>
                                      <p:to>
                                        <p:strVal val="visible"/>
                                      </p:to>
                                    </p:set>
                                    <p:animEffect transition="in" filter="box(in)">
                                      <p:cBhvr>
                                        <p:cTn id="28" dur="500"/>
                                        <p:tgtEl>
                                          <p:spTgt spid="38915">
                                            <p:txEl>
                                              <p:pRg st="5" end="5"/>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38915">
                                            <p:txEl>
                                              <p:pRg st="6" end="6"/>
                                            </p:txEl>
                                          </p:spTgt>
                                        </p:tgtEl>
                                        <p:attrNameLst>
                                          <p:attrName>style.visibility</p:attrName>
                                        </p:attrNameLst>
                                      </p:cBhvr>
                                      <p:to>
                                        <p:strVal val="visible"/>
                                      </p:to>
                                    </p:set>
                                    <p:animEffect transition="in" filter="box(in)">
                                      <p:cBhvr>
                                        <p:cTn id="31" dur="500"/>
                                        <p:tgtEl>
                                          <p:spTgt spid="389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D04FB16-F6E3-1ABF-18DB-2E1670A13F2E}"/>
              </a:ext>
            </a:extLst>
          </p:cNvPr>
          <p:cNvSpPr>
            <a:spLocks noGrp="1" noChangeArrowheads="1"/>
          </p:cNvSpPr>
          <p:nvPr>
            <p:ph type="title"/>
          </p:nvPr>
        </p:nvSpPr>
        <p:spPr/>
        <p:txBody>
          <a:bodyPr/>
          <a:lstStyle/>
          <a:p>
            <a:pPr eaLnBrk="1" hangingPunct="1"/>
            <a:r>
              <a:rPr lang="en-US" altLang="zh-CN" sz="3200"/>
              <a:t>3. </a:t>
            </a:r>
            <a:r>
              <a:rPr lang="zh-CN" altLang="en-US" sz="3200"/>
              <a:t>组合逻辑电路必须研究的问题 </a:t>
            </a:r>
          </a:p>
        </p:txBody>
      </p:sp>
      <p:sp>
        <p:nvSpPr>
          <p:cNvPr id="6147" name="Rectangle 3">
            <a:extLst>
              <a:ext uri="{FF2B5EF4-FFF2-40B4-BE49-F238E27FC236}">
                <a16:creationId xmlns:a16="http://schemas.microsoft.com/office/drawing/2014/main" id="{B85E5B1D-9377-1C19-FDA4-7A24AC7DC8E9}"/>
              </a:ext>
            </a:extLst>
          </p:cNvPr>
          <p:cNvSpPr>
            <a:spLocks noGrp="1" noChangeArrowheads="1"/>
          </p:cNvSpPr>
          <p:nvPr>
            <p:ph type="body" idx="1"/>
          </p:nvPr>
        </p:nvSpPr>
        <p:spPr>
          <a:xfrm>
            <a:off x="179388" y="1068388"/>
            <a:ext cx="8775700" cy="5265737"/>
          </a:xfrm>
        </p:spPr>
        <p:txBody>
          <a:bodyPr/>
          <a:lstStyle/>
          <a:p>
            <a:pPr lvl="1" eaLnBrk="1" hangingPunct="1">
              <a:lnSpc>
                <a:spcPct val="115000"/>
              </a:lnSpc>
            </a:pPr>
            <a:r>
              <a:rPr lang="zh-CN" altLang="en-US" sz="2400">
                <a:solidFill>
                  <a:srgbClr val="0000CC"/>
                </a:solidFill>
              </a:rPr>
              <a:t>逻辑分析</a:t>
            </a:r>
            <a:r>
              <a:rPr lang="zh-CN" altLang="en-US" sz="2400">
                <a:solidFill>
                  <a:srgbClr val="6600FF"/>
                </a:solidFill>
              </a:rPr>
              <a:t>：</a:t>
            </a:r>
            <a:r>
              <a:rPr lang="zh-CN" altLang="en-US" sz="2400"/>
              <a:t>就是在已知电路图的情况下，通过分析手段确定其逻辑功能，也就是要得到全部输出与输入之间的逻辑关系，这在分析电路性能，评价电路技术指标，或者对产品进行维修及改进过程中是非常重要的。</a:t>
            </a:r>
          </a:p>
          <a:p>
            <a:pPr lvl="1" eaLnBrk="1" hangingPunct="1">
              <a:lnSpc>
                <a:spcPct val="115000"/>
              </a:lnSpc>
            </a:pPr>
            <a:r>
              <a:rPr lang="zh-CN" altLang="en-US" sz="2400">
                <a:solidFill>
                  <a:srgbClr val="0000CC"/>
                </a:solidFill>
              </a:rPr>
              <a:t>逻辑设计</a:t>
            </a:r>
            <a:r>
              <a:rPr lang="zh-CN" altLang="en-US" sz="2400">
                <a:solidFill>
                  <a:srgbClr val="6600FF"/>
                </a:solidFill>
              </a:rPr>
              <a:t>：</a:t>
            </a:r>
            <a:r>
              <a:rPr lang="zh-CN" altLang="en-US" sz="2400"/>
              <a:t>是在只有需求信息的情况下，根据给定的逻辑功能要求，通过某些设计工具和设计方法确定一个能实现这个功能、且性价比最优的逻辑电路。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transition="in" filter="barn(inVertical)">
                                      <p:cBhvr>
                                        <p:cTn id="7" dur="500"/>
                                        <p:tgtEl>
                                          <p:spTgt spid="61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07D17D87-ED5D-AA1E-C444-3561DE608217}"/>
              </a:ext>
            </a:extLst>
          </p:cNvPr>
          <p:cNvSpPr>
            <a:spLocks noChangeArrowheads="1"/>
          </p:cNvSpPr>
          <p:nvPr/>
        </p:nvSpPr>
        <p:spPr bwMode="auto">
          <a:xfrm>
            <a:off x="498475" y="350838"/>
            <a:ext cx="8342313" cy="2727325"/>
          </a:xfrm>
          <a:prstGeom prst="rect">
            <a:avLst/>
          </a:prstGeom>
          <a:solidFill>
            <a:srgbClr val="AFD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a:t>/*	</a:t>
            </a:r>
            <a:r>
              <a:rPr lang="zh-CN" altLang="en-US" sz="1800"/>
              <a:t>半加器描述之一，根据逻辑函数表达式实现</a:t>
            </a:r>
          </a:p>
          <a:p>
            <a:pPr eaLnBrk="1" hangingPunct="1">
              <a:buFont typeface="Wingdings" panose="05000000000000000000" pitchFamily="2" charset="2"/>
              <a:buNone/>
            </a:pPr>
            <a:r>
              <a:rPr lang="en-US" altLang="zh-CN" sz="1800"/>
              <a:t>Date</a:t>
            </a:r>
            <a:r>
              <a:rPr lang="zh-CN" altLang="en-US" sz="1800"/>
              <a:t>：</a:t>
            </a:r>
            <a:r>
              <a:rPr lang="en-US" altLang="zh-CN" sz="1800"/>
              <a:t>2012-08-15*/</a:t>
            </a:r>
          </a:p>
          <a:p>
            <a:pPr eaLnBrk="1" hangingPunct="1">
              <a:buFont typeface="Wingdings" panose="05000000000000000000" pitchFamily="2" charset="2"/>
              <a:buNone/>
            </a:pPr>
            <a:r>
              <a:rPr lang="en-US" altLang="zh-CN" sz="1800"/>
              <a:t>module h_adder(a,b,so,co);</a:t>
            </a:r>
          </a:p>
          <a:p>
            <a:pPr eaLnBrk="1" hangingPunct="1">
              <a:buFont typeface="Wingdings" panose="05000000000000000000" pitchFamily="2" charset="2"/>
              <a:buNone/>
            </a:pPr>
            <a:r>
              <a:rPr lang="en-US" altLang="zh-CN" sz="1800"/>
              <a:t>	input    a,b;	          </a:t>
            </a:r>
            <a:r>
              <a:rPr lang="en-US" altLang="zh-CN" sz="1800">
                <a:solidFill>
                  <a:srgbClr val="6600FF"/>
                </a:solidFill>
              </a:rPr>
              <a:t>//</a:t>
            </a:r>
            <a:r>
              <a:rPr lang="zh-CN" altLang="en-US" sz="1800">
                <a:solidFill>
                  <a:srgbClr val="6600FF"/>
                </a:solidFill>
              </a:rPr>
              <a:t>输入端口，参加运算的两个</a:t>
            </a:r>
            <a:r>
              <a:rPr lang="en-US" altLang="zh-CN" sz="1800">
                <a:solidFill>
                  <a:srgbClr val="6600FF"/>
                </a:solidFill>
              </a:rPr>
              <a:t>1</a:t>
            </a:r>
            <a:r>
              <a:rPr lang="zh-CN" altLang="en-US" sz="1800">
                <a:solidFill>
                  <a:srgbClr val="6600FF"/>
                </a:solidFill>
              </a:rPr>
              <a:t>位的二进制数</a:t>
            </a:r>
          </a:p>
          <a:p>
            <a:pPr eaLnBrk="1" hangingPunct="1">
              <a:buFont typeface="Wingdings" panose="05000000000000000000" pitchFamily="2" charset="2"/>
              <a:buNone/>
            </a:pPr>
            <a:r>
              <a:rPr lang="zh-CN" altLang="en-US" sz="1800"/>
              <a:t>	</a:t>
            </a:r>
            <a:r>
              <a:rPr lang="en-US" altLang="zh-CN" sz="1800"/>
              <a:t>output  so,co;         </a:t>
            </a:r>
            <a:r>
              <a:rPr lang="en-US" altLang="zh-CN" sz="1800">
                <a:solidFill>
                  <a:srgbClr val="6600FF"/>
                </a:solidFill>
              </a:rPr>
              <a:t>//</a:t>
            </a:r>
            <a:r>
              <a:rPr lang="zh-CN" altLang="en-US" sz="1800">
                <a:solidFill>
                  <a:srgbClr val="6600FF"/>
                </a:solidFill>
              </a:rPr>
              <a:t>输出端口，</a:t>
            </a:r>
            <a:r>
              <a:rPr lang="en-US" altLang="zh-CN" sz="1800">
                <a:solidFill>
                  <a:srgbClr val="6600FF"/>
                </a:solidFill>
              </a:rPr>
              <a:t>so</a:t>
            </a:r>
            <a:r>
              <a:rPr lang="zh-CN" altLang="en-US" sz="1800">
                <a:solidFill>
                  <a:srgbClr val="6600FF"/>
                </a:solidFill>
              </a:rPr>
              <a:t>为本位和，</a:t>
            </a:r>
            <a:r>
              <a:rPr lang="en-US" altLang="zh-CN" sz="1800">
                <a:solidFill>
                  <a:srgbClr val="6600FF"/>
                </a:solidFill>
              </a:rPr>
              <a:t>co</a:t>
            </a:r>
            <a:r>
              <a:rPr lang="zh-CN" altLang="en-US" sz="1800">
                <a:solidFill>
                  <a:srgbClr val="6600FF"/>
                </a:solidFill>
              </a:rPr>
              <a:t>为向高位的进位</a:t>
            </a:r>
          </a:p>
          <a:p>
            <a:pPr eaLnBrk="1" hangingPunct="1">
              <a:buFont typeface="Wingdings" panose="05000000000000000000" pitchFamily="2" charset="2"/>
              <a:buNone/>
            </a:pPr>
            <a:r>
              <a:rPr lang="zh-CN" altLang="en-US" sz="1800"/>
              <a:t>	</a:t>
            </a:r>
            <a:r>
              <a:rPr lang="en-US" altLang="zh-CN" sz="1800"/>
              <a:t>assign  so=a^b;     </a:t>
            </a:r>
            <a:r>
              <a:rPr lang="en-US" altLang="zh-CN" sz="1800">
                <a:solidFill>
                  <a:srgbClr val="6600FF"/>
                </a:solidFill>
              </a:rPr>
              <a:t>//</a:t>
            </a:r>
            <a:r>
              <a:rPr lang="zh-CN" altLang="en-US" sz="1800">
                <a:solidFill>
                  <a:srgbClr val="6600FF"/>
                </a:solidFill>
              </a:rPr>
              <a:t>本位和为</a:t>
            </a:r>
            <a:r>
              <a:rPr lang="en-US" altLang="zh-CN" sz="1800">
                <a:solidFill>
                  <a:srgbClr val="6600FF"/>
                </a:solidFill>
              </a:rPr>
              <a:t>a</a:t>
            </a:r>
            <a:r>
              <a:rPr lang="zh-CN" altLang="en-US" sz="1800">
                <a:solidFill>
                  <a:srgbClr val="6600FF"/>
                </a:solidFill>
              </a:rPr>
              <a:t>和</a:t>
            </a:r>
            <a:r>
              <a:rPr lang="en-US" altLang="zh-CN" sz="1800">
                <a:solidFill>
                  <a:srgbClr val="6600FF"/>
                </a:solidFill>
              </a:rPr>
              <a:t>b</a:t>
            </a:r>
            <a:r>
              <a:rPr lang="zh-CN" altLang="en-US" sz="1800">
                <a:solidFill>
                  <a:srgbClr val="6600FF"/>
                </a:solidFill>
              </a:rPr>
              <a:t>的异或运算结果</a:t>
            </a:r>
          </a:p>
          <a:p>
            <a:pPr eaLnBrk="1" hangingPunct="1">
              <a:buFont typeface="Wingdings" panose="05000000000000000000" pitchFamily="2" charset="2"/>
              <a:buNone/>
            </a:pPr>
            <a:r>
              <a:rPr lang="zh-CN" altLang="en-US" sz="1800"/>
              <a:t>	</a:t>
            </a:r>
            <a:r>
              <a:rPr lang="en-US" altLang="zh-CN" sz="1800"/>
              <a:t>assign  co=a&amp;b;     </a:t>
            </a:r>
            <a:r>
              <a:rPr lang="en-US" altLang="zh-CN" sz="1800">
                <a:solidFill>
                  <a:srgbClr val="6600FF"/>
                </a:solidFill>
              </a:rPr>
              <a:t>//</a:t>
            </a:r>
            <a:r>
              <a:rPr lang="zh-CN" altLang="en-US" sz="1800">
                <a:solidFill>
                  <a:srgbClr val="6600FF"/>
                </a:solidFill>
              </a:rPr>
              <a:t>向高位的进位为</a:t>
            </a:r>
            <a:r>
              <a:rPr lang="en-US" altLang="zh-CN" sz="1800">
                <a:solidFill>
                  <a:srgbClr val="6600FF"/>
                </a:solidFill>
              </a:rPr>
              <a:t>a</a:t>
            </a:r>
            <a:r>
              <a:rPr lang="zh-CN" altLang="en-US" sz="1800">
                <a:solidFill>
                  <a:srgbClr val="6600FF"/>
                </a:solidFill>
              </a:rPr>
              <a:t>和</a:t>
            </a:r>
            <a:r>
              <a:rPr lang="en-US" altLang="zh-CN" sz="1800">
                <a:solidFill>
                  <a:srgbClr val="6600FF"/>
                </a:solidFill>
              </a:rPr>
              <a:t>b</a:t>
            </a:r>
            <a:r>
              <a:rPr lang="zh-CN" altLang="en-US" sz="1800">
                <a:solidFill>
                  <a:srgbClr val="6600FF"/>
                </a:solidFill>
              </a:rPr>
              <a:t>的与运算结果</a:t>
            </a:r>
          </a:p>
          <a:p>
            <a:pPr eaLnBrk="1" hangingPunct="1">
              <a:buFont typeface="Wingdings" panose="05000000000000000000" pitchFamily="2" charset="2"/>
              <a:buNone/>
            </a:pPr>
            <a:r>
              <a:rPr lang="en-US" altLang="zh-CN" sz="1800"/>
              <a:t>endmodule</a:t>
            </a:r>
          </a:p>
        </p:txBody>
      </p:sp>
      <p:sp>
        <p:nvSpPr>
          <p:cNvPr id="5" name="Rectangle 3">
            <a:extLst>
              <a:ext uri="{FF2B5EF4-FFF2-40B4-BE49-F238E27FC236}">
                <a16:creationId xmlns:a16="http://schemas.microsoft.com/office/drawing/2014/main" id="{C6AF05EB-E673-3B3A-FBCA-6BD5DD26C6B8}"/>
              </a:ext>
            </a:extLst>
          </p:cNvPr>
          <p:cNvSpPr txBox="1">
            <a:spLocks noChangeArrowheads="1"/>
          </p:cNvSpPr>
          <p:nvPr/>
        </p:nvSpPr>
        <p:spPr bwMode="auto">
          <a:xfrm>
            <a:off x="368300" y="3167063"/>
            <a:ext cx="8775700"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buClr>
                <a:srgbClr val="003366"/>
              </a:buClr>
              <a:buSzTx/>
            </a:pPr>
            <a:r>
              <a:rPr lang="en-US" altLang="zh-CN" sz="2000"/>
              <a:t>Verilog</a:t>
            </a:r>
            <a:r>
              <a:rPr lang="zh-CN" altLang="en-US" sz="2000"/>
              <a:t>程序中的语句有</a:t>
            </a:r>
            <a:r>
              <a:rPr lang="zh-CN" altLang="en-US" sz="2000">
                <a:solidFill>
                  <a:srgbClr val="0000FF"/>
                </a:solidFill>
              </a:rPr>
              <a:t>顺序语句</a:t>
            </a:r>
            <a:r>
              <a:rPr lang="zh-CN" altLang="en-US" sz="2000"/>
              <a:t>和</a:t>
            </a:r>
            <a:r>
              <a:rPr lang="zh-CN" altLang="en-US" sz="2000">
                <a:solidFill>
                  <a:srgbClr val="0000FF"/>
                </a:solidFill>
              </a:rPr>
              <a:t>并行语句</a:t>
            </a:r>
            <a:r>
              <a:rPr lang="zh-CN" altLang="en-US" sz="2000"/>
              <a:t>：</a:t>
            </a:r>
          </a:p>
          <a:p>
            <a:pPr eaLnBrk="1" hangingPunct="1">
              <a:lnSpc>
                <a:spcPct val="150000"/>
              </a:lnSpc>
              <a:buClr>
                <a:srgbClr val="003366"/>
              </a:buClr>
              <a:buSzTx/>
            </a:pPr>
            <a:r>
              <a:rPr lang="zh-CN" altLang="en-US" sz="2000">
                <a:solidFill>
                  <a:srgbClr val="0000FF"/>
                </a:solidFill>
              </a:rPr>
              <a:t>顺序语句</a:t>
            </a:r>
            <a:r>
              <a:rPr lang="zh-CN" altLang="en-US" sz="2000"/>
              <a:t>的执行与书写顺序一致；</a:t>
            </a:r>
          </a:p>
          <a:p>
            <a:pPr eaLnBrk="1" hangingPunct="1">
              <a:lnSpc>
                <a:spcPct val="150000"/>
              </a:lnSpc>
              <a:buClr>
                <a:srgbClr val="003366"/>
              </a:buClr>
              <a:buSzTx/>
            </a:pPr>
            <a:r>
              <a:rPr lang="zh-CN" altLang="en-US" sz="2000">
                <a:solidFill>
                  <a:srgbClr val="0000FF"/>
                </a:solidFill>
              </a:rPr>
              <a:t>并行语句</a:t>
            </a:r>
            <a:r>
              <a:rPr lang="zh-CN" altLang="en-US" sz="2000"/>
              <a:t>的执行不管有多少个语句都是</a:t>
            </a:r>
            <a:r>
              <a:rPr lang="zh-CN" altLang="en-US" sz="2000">
                <a:solidFill>
                  <a:srgbClr val="0000FF"/>
                </a:solidFill>
              </a:rPr>
              <a:t>同时执行</a:t>
            </a:r>
            <a:r>
              <a:rPr lang="zh-CN" altLang="en-US" sz="2000"/>
              <a:t>的。</a:t>
            </a:r>
          </a:p>
          <a:p>
            <a:pPr eaLnBrk="1" hangingPunct="1">
              <a:lnSpc>
                <a:spcPct val="150000"/>
              </a:lnSpc>
              <a:buClr>
                <a:srgbClr val="003366"/>
              </a:buClr>
              <a:buSzTx/>
            </a:pPr>
            <a:r>
              <a:rPr lang="zh-CN" altLang="en-US" sz="2000"/>
              <a:t>关键词</a:t>
            </a:r>
            <a:r>
              <a:rPr lang="en-US" altLang="zh-CN" sz="2000">
                <a:solidFill>
                  <a:srgbClr val="0000FF"/>
                </a:solidFill>
              </a:rPr>
              <a:t>assign</a:t>
            </a:r>
            <a:r>
              <a:rPr lang="zh-CN" altLang="en-US" sz="2000"/>
              <a:t>引导的赋值语句就是</a:t>
            </a:r>
            <a:r>
              <a:rPr lang="zh-CN" altLang="en-US" sz="2000">
                <a:solidFill>
                  <a:srgbClr val="0000FF"/>
                </a:solidFill>
              </a:rPr>
              <a:t>并行执行语句</a:t>
            </a:r>
            <a:r>
              <a:rPr lang="zh-CN" altLang="en-US" sz="2000"/>
              <a:t>，所以本例中的两个</a:t>
            </a:r>
            <a:r>
              <a:rPr lang="en-US" altLang="zh-CN" sz="2000"/>
              <a:t>assign</a:t>
            </a:r>
            <a:r>
              <a:rPr lang="zh-CN" altLang="en-US" sz="2000"/>
              <a:t>赋值是</a:t>
            </a:r>
            <a:r>
              <a:rPr lang="zh-CN" altLang="en-US" sz="2000">
                <a:solidFill>
                  <a:srgbClr val="0000FF"/>
                </a:solidFill>
              </a:rPr>
              <a:t>同时执行</a:t>
            </a:r>
            <a:r>
              <a:rPr lang="zh-CN" altLang="en-US" sz="2000"/>
              <a:t>的。</a:t>
            </a:r>
          </a:p>
          <a:p>
            <a:pPr eaLnBrk="1" hangingPunct="1">
              <a:lnSpc>
                <a:spcPct val="150000"/>
              </a:lnSpc>
              <a:buClr>
                <a:srgbClr val="003366"/>
              </a:buClr>
              <a:buSzTx/>
            </a:pPr>
            <a:r>
              <a:rPr lang="en-US" altLang="zh-CN" sz="2000"/>
              <a:t>assign</a:t>
            </a:r>
            <a:r>
              <a:rPr lang="zh-CN" altLang="en-US" sz="2000"/>
              <a:t>赋值的对象必须是</a:t>
            </a:r>
            <a:r>
              <a:rPr lang="en-US" altLang="zh-CN" sz="2000">
                <a:solidFill>
                  <a:srgbClr val="0000FF"/>
                </a:solidFill>
              </a:rPr>
              <a:t>wire</a:t>
            </a:r>
            <a:r>
              <a:rPr lang="zh-CN" altLang="en-US" sz="2000">
                <a:solidFill>
                  <a:srgbClr val="0000FF"/>
                </a:solidFill>
              </a:rPr>
              <a:t>（网线）</a:t>
            </a:r>
            <a:r>
              <a:rPr lang="zh-CN" altLang="en-US" sz="2000"/>
              <a:t>类型变量，模块的端口默认类型是</a:t>
            </a:r>
            <a:r>
              <a:rPr lang="en-US" altLang="zh-CN" sz="2000"/>
              <a:t>wire</a:t>
            </a:r>
            <a:r>
              <a:rPr lang="zh-CN" altLang="en-US" sz="2000"/>
              <a:t>类型，所以不需要再加以说明。</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in)">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in)">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ox(in)">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ox(in)">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ox(in)">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CEDDE2CB-3237-9BCF-3A60-B756AEB5167F}"/>
              </a:ext>
            </a:extLst>
          </p:cNvPr>
          <p:cNvSpPr>
            <a:spLocks noGrp="1" noChangeArrowheads="1"/>
          </p:cNvSpPr>
          <p:nvPr>
            <p:ph type="title"/>
          </p:nvPr>
        </p:nvSpPr>
        <p:spPr/>
        <p:txBody>
          <a:bodyPr/>
          <a:lstStyle/>
          <a:p>
            <a:pPr eaLnBrk="1" hangingPunct="1"/>
            <a:endParaRPr lang="zh-CN" altLang="zh-CN" sz="3200"/>
          </a:p>
        </p:txBody>
      </p:sp>
      <p:sp>
        <p:nvSpPr>
          <p:cNvPr id="39939" name="Rectangle 3">
            <a:extLst>
              <a:ext uri="{FF2B5EF4-FFF2-40B4-BE49-F238E27FC236}">
                <a16:creationId xmlns:a16="http://schemas.microsoft.com/office/drawing/2014/main" id="{988E66C6-F227-2EB9-A60B-0F934BE07237}"/>
              </a:ext>
            </a:extLst>
          </p:cNvPr>
          <p:cNvSpPr>
            <a:spLocks noGrp="1" noChangeArrowheads="1"/>
          </p:cNvSpPr>
          <p:nvPr>
            <p:ph type="body" idx="1"/>
          </p:nvPr>
        </p:nvSpPr>
        <p:spPr>
          <a:xfrm>
            <a:off x="368300" y="3962400"/>
            <a:ext cx="8775700" cy="2408238"/>
          </a:xfrm>
        </p:spPr>
        <p:txBody>
          <a:bodyPr/>
          <a:lstStyle/>
          <a:p>
            <a:pPr eaLnBrk="1" hangingPunct="1">
              <a:lnSpc>
                <a:spcPct val="150000"/>
              </a:lnSpc>
              <a:buClr>
                <a:srgbClr val="003366"/>
              </a:buClr>
              <a:buSzTx/>
            </a:pPr>
            <a:r>
              <a:rPr lang="en-US" altLang="zh-CN" sz="2000"/>
              <a:t>Verilog</a:t>
            </a:r>
            <a:r>
              <a:rPr lang="zh-CN" altLang="en-US" sz="2000"/>
              <a:t>程序的书写格式与</a:t>
            </a:r>
            <a:r>
              <a:rPr lang="en-US" altLang="zh-CN" sz="2000"/>
              <a:t>C</a:t>
            </a:r>
            <a:r>
              <a:rPr lang="zh-CN" altLang="en-US" sz="2000"/>
              <a:t>语言相似：</a:t>
            </a:r>
          </a:p>
          <a:p>
            <a:pPr lvl="1" eaLnBrk="1" hangingPunct="1">
              <a:lnSpc>
                <a:spcPct val="150000"/>
              </a:lnSpc>
              <a:buClr>
                <a:srgbClr val="003366"/>
              </a:buClr>
              <a:buSzTx/>
            </a:pPr>
            <a:r>
              <a:rPr lang="zh-CN" altLang="en-US" sz="1800"/>
              <a:t>程序中的语句用</a:t>
            </a:r>
            <a:r>
              <a:rPr lang="zh-CN" altLang="en-US" sz="1800">
                <a:solidFill>
                  <a:srgbClr val="0000FF"/>
                </a:solidFill>
              </a:rPr>
              <a:t>分号结尾</a:t>
            </a:r>
            <a:r>
              <a:rPr lang="zh-CN" altLang="en-US" sz="1800"/>
              <a:t>。</a:t>
            </a:r>
          </a:p>
          <a:p>
            <a:pPr lvl="1" eaLnBrk="1" hangingPunct="1">
              <a:lnSpc>
                <a:spcPct val="150000"/>
              </a:lnSpc>
              <a:buClr>
                <a:srgbClr val="003366"/>
              </a:buClr>
              <a:buSzTx/>
            </a:pPr>
            <a:r>
              <a:rPr lang="zh-CN" altLang="en-US" sz="1800"/>
              <a:t>一行可以写多个语句，一个语句也可写成多行。</a:t>
            </a:r>
          </a:p>
          <a:p>
            <a:pPr lvl="1" eaLnBrk="1" hangingPunct="1">
              <a:lnSpc>
                <a:spcPct val="150000"/>
              </a:lnSpc>
              <a:buClr>
                <a:srgbClr val="003366"/>
              </a:buClr>
              <a:buSzTx/>
            </a:pPr>
            <a:r>
              <a:rPr lang="zh-CN" altLang="en-US" sz="1800"/>
              <a:t>最后一个语句是表示模块结束的</a:t>
            </a:r>
            <a:r>
              <a:rPr lang="en-US" altLang="zh-CN" sz="1800"/>
              <a:t>endmodule</a:t>
            </a:r>
            <a:r>
              <a:rPr lang="zh-CN" altLang="en-US" sz="1800"/>
              <a:t>，其后没有分号。</a:t>
            </a:r>
          </a:p>
        </p:txBody>
      </p:sp>
      <p:sp>
        <p:nvSpPr>
          <p:cNvPr id="49156" name="Rectangle 3">
            <a:extLst>
              <a:ext uri="{FF2B5EF4-FFF2-40B4-BE49-F238E27FC236}">
                <a16:creationId xmlns:a16="http://schemas.microsoft.com/office/drawing/2014/main" id="{BD95100E-6162-1761-84C4-78B1A239A61C}"/>
              </a:ext>
            </a:extLst>
          </p:cNvPr>
          <p:cNvSpPr>
            <a:spLocks noChangeArrowheads="1"/>
          </p:cNvSpPr>
          <p:nvPr/>
        </p:nvSpPr>
        <p:spPr bwMode="auto">
          <a:xfrm>
            <a:off x="498475" y="350838"/>
            <a:ext cx="8342313" cy="2727325"/>
          </a:xfrm>
          <a:prstGeom prst="rect">
            <a:avLst/>
          </a:prstGeom>
          <a:solidFill>
            <a:srgbClr val="AFD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1800"/>
              <a:t>/*	</a:t>
            </a:r>
            <a:r>
              <a:rPr lang="zh-CN" altLang="en-US" sz="1800"/>
              <a:t>半加器描述之一，根据逻辑函数表达式实现</a:t>
            </a:r>
          </a:p>
          <a:p>
            <a:pPr eaLnBrk="1" hangingPunct="1">
              <a:buFont typeface="Wingdings" panose="05000000000000000000" pitchFamily="2" charset="2"/>
              <a:buNone/>
            </a:pPr>
            <a:r>
              <a:rPr lang="en-US" altLang="zh-CN" sz="1800"/>
              <a:t>Date</a:t>
            </a:r>
            <a:r>
              <a:rPr lang="zh-CN" altLang="en-US" sz="1800"/>
              <a:t>：</a:t>
            </a:r>
            <a:r>
              <a:rPr lang="en-US" altLang="zh-CN" sz="1800"/>
              <a:t>2012-08-15*/</a:t>
            </a:r>
          </a:p>
          <a:p>
            <a:pPr eaLnBrk="1" hangingPunct="1">
              <a:buFont typeface="Wingdings" panose="05000000000000000000" pitchFamily="2" charset="2"/>
              <a:buNone/>
            </a:pPr>
            <a:r>
              <a:rPr lang="en-US" altLang="zh-CN" sz="1800"/>
              <a:t>module h_adder(a,b,so,co);</a:t>
            </a:r>
          </a:p>
          <a:p>
            <a:pPr eaLnBrk="1" hangingPunct="1">
              <a:buFont typeface="Wingdings" panose="05000000000000000000" pitchFamily="2" charset="2"/>
              <a:buNone/>
            </a:pPr>
            <a:r>
              <a:rPr lang="en-US" altLang="zh-CN" sz="1800"/>
              <a:t>	input    a,b;	          </a:t>
            </a:r>
            <a:r>
              <a:rPr lang="en-US" altLang="zh-CN" sz="1800">
                <a:solidFill>
                  <a:srgbClr val="6600FF"/>
                </a:solidFill>
              </a:rPr>
              <a:t>//</a:t>
            </a:r>
            <a:r>
              <a:rPr lang="zh-CN" altLang="en-US" sz="1800">
                <a:solidFill>
                  <a:srgbClr val="6600FF"/>
                </a:solidFill>
              </a:rPr>
              <a:t>输入端口，参加运算的两个</a:t>
            </a:r>
            <a:r>
              <a:rPr lang="en-US" altLang="zh-CN" sz="1800">
                <a:solidFill>
                  <a:srgbClr val="6600FF"/>
                </a:solidFill>
              </a:rPr>
              <a:t>1</a:t>
            </a:r>
            <a:r>
              <a:rPr lang="zh-CN" altLang="en-US" sz="1800">
                <a:solidFill>
                  <a:srgbClr val="6600FF"/>
                </a:solidFill>
              </a:rPr>
              <a:t>位的二进制数</a:t>
            </a:r>
          </a:p>
          <a:p>
            <a:pPr eaLnBrk="1" hangingPunct="1">
              <a:buFont typeface="Wingdings" panose="05000000000000000000" pitchFamily="2" charset="2"/>
              <a:buNone/>
            </a:pPr>
            <a:r>
              <a:rPr lang="zh-CN" altLang="en-US" sz="1800"/>
              <a:t>	</a:t>
            </a:r>
            <a:r>
              <a:rPr lang="en-US" altLang="zh-CN" sz="1800"/>
              <a:t>output  so,co;         </a:t>
            </a:r>
            <a:r>
              <a:rPr lang="en-US" altLang="zh-CN" sz="1800">
                <a:solidFill>
                  <a:srgbClr val="6600FF"/>
                </a:solidFill>
              </a:rPr>
              <a:t>//</a:t>
            </a:r>
            <a:r>
              <a:rPr lang="zh-CN" altLang="en-US" sz="1800">
                <a:solidFill>
                  <a:srgbClr val="6600FF"/>
                </a:solidFill>
              </a:rPr>
              <a:t>输出端口，</a:t>
            </a:r>
            <a:r>
              <a:rPr lang="en-US" altLang="zh-CN" sz="1800">
                <a:solidFill>
                  <a:srgbClr val="6600FF"/>
                </a:solidFill>
              </a:rPr>
              <a:t>so</a:t>
            </a:r>
            <a:r>
              <a:rPr lang="zh-CN" altLang="en-US" sz="1800">
                <a:solidFill>
                  <a:srgbClr val="6600FF"/>
                </a:solidFill>
              </a:rPr>
              <a:t>为本位和，</a:t>
            </a:r>
            <a:r>
              <a:rPr lang="en-US" altLang="zh-CN" sz="1800">
                <a:solidFill>
                  <a:srgbClr val="6600FF"/>
                </a:solidFill>
              </a:rPr>
              <a:t>co</a:t>
            </a:r>
            <a:r>
              <a:rPr lang="zh-CN" altLang="en-US" sz="1800">
                <a:solidFill>
                  <a:srgbClr val="6600FF"/>
                </a:solidFill>
              </a:rPr>
              <a:t>为向高位的进位</a:t>
            </a:r>
          </a:p>
          <a:p>
            <a:pPr eaLnBrk="1" hangingPunct="1">
              <a:buFont typeface="Wingdings" panose="05000000000000000000" pitchFamily="2" charset="2"/>
              <a:buNone/>
            </a:pPr>
            <a:r>
              <a:rPr lang="zh-CN" altLang="en-US" sz="1800"/>
              <a:t>	</a:t>
            </a:r>
            <a:r>
              <a:rPr lang="en-US" altLang="zh-CN" sz="1800"/>
              <a:t>assign  so=a^b;     </a:t>
            </a:r>
            <a:r>
              <a:rPr lang="en-US" altLang="zh-CN" sz="1800">
                <a:solidFill>
                  <a:srgbClr val="6600FF"/>
                </a:solidFill>
              </a:rPr>
              <a:t>//</a:t>
            </a:r>
            <a:r>
              <a:rPr lang="zh-CN" altLang="en-US" sz="1800">
                <a:solidFill>
                  <a:srgbClr val="6600FF"/>
                </a:solidFill>
              </a:rPr>
              <a:t>本位和为</a:t>
            </a:r>
            <a:r>
              <a:rPr lang="en-US" altLang="zh-CN" sz="1800">
                <a:solidFill>
                  <a:srgbClr val="6600FF"/>
                </a:solidFill>
              </a:rPr>
              <a:t>a</a:t>
            </a:r>
            <a:r>
              <a:rPr lang="zh-CN" altLang="en-US" sz="1800">
                <a:solidFill>
                  <a:srgbClr val="6600FF"/>
                </a:solidFill>
              </a:rPr>
              <a:t>和</a:t>
            </a:r>
            <a:r>
              <a:rPr lang="en-US" altLang="zh-CN" sz="1800">
                <a:solidFill>
                  <a:srgbClr val="6600FF"/>
                </a:solidFill>
              </a:rPr>
              <a:t>b</a:t>
            </a:r>
            <a:r>
              <a:rPr lang="zh-CN" altLang="en-US" sz="1800">
                <a:solidFill>
                  <a:srgbClr val="6600FF"/>
                </a:solidFill>
              </a:rPr>
              <a:t>的异或运算结果</a:t>
            </a:r>
          </a:p>
          <a:p>
            <a:pPr eaLnBrk="1" hangingPunct="1">
              <a:buFont typeface="Wingdings" panose="05000000000000000000" pitchFamily="2" charset="2"/>
              <a:buNone/>
            </a:pPr>
            <a:r>
              <a:rPr lang="zh-CN" altLang="en-US" sz="1800"/>
              <a:t>	</a:t>
            </a:r>
            <a:r>
              <a:rPr lang="en-US" altLang="zh-CN" sz="1800"/>
              <a:t>assign  co=a&amp;b;     </a:t>
            </a:r>
            <a:r>
              <a:rPr lang="en-US" altLang="zh-CN" sz="1800">
                <a:solidFill>
                  <a:srgbClr val="6600FF"/>
                </a:solidFill>
              </a:rPr>
              <a:t>//</a:t>
            </a:r>
            <a:r>
              <a:rPr lang="zh-CN" altLang="en-US" sz="1800">
                <a:solidFill>
                  <a:srgbClr val="6600FF"/>
                </a:solidFill>
              </a:rPr>
              <a:t>向高位的进位为</a:t>
            </a:r>
            <a:r>
              <a:rPr lang="en-US" altLang="zh-CN" sz="1800">
                <a:solidFill>
                  <a:srgbClr val="6600FF"/>
                </a:solidFill>
              </a:rPr>
              <a:t>a</a:t>
            </a:r>
            <a:r>
              <a:rPr lang="zh-CN" altLang="en-US" sz="1800">
                <a:solidFill>
                  <a:srgbClr val="6600FF"/>
                </a:solidFill>
              </a:rPr>
              <a:t>和</a:t>
            </a:r>
            <a:r>
              <a:rPr lang="en-US" altLang="zh-CN" sz="1800">
                <a:solidFill>
                  <a:srgbClr val="6600FF"/>
                </a:solidFill>
              </a:rPr>
              <a:t>b</a:t>
            </a:r>
            <a:r>
              <a:rPr lang="zh-CN" altLang="en-US" sz="1800">
                <a:solidFill>
                  <a:srgbClr val="6600FF"/>
                </a:solidFill>
              </a:rPr>
              <a:t>的与运算结果</a:t>
            </a:r>
          </a:p>
          <a:p>
            <a:pPr eaLnBrk="1" hangingPunct="1">
              <a:buFont typeface="Wingdings" panose="05000000000000000000" pitchFamily="2" charset="2"/>
              <a:buNone/>
            </a:pPr>
            <a:r>
              <a:rPr lang="en-US" altLang="zh-CN" sz="1800"/>
              <a:t>endmodule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ox(in)">
                                      <p:cBhvr>
                                        <p:cTn id="7" dur="500"/>
                                        <p:tgtEl>
                                          <p:spTgt spid="39939">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9939">
                                            <p:txEl>
                                              <p:pRg st="1" end="1"/>
                                            </p:txEl>
                                          </p:spTgt>
                                        </p:tgtEl>
                                        <p:attrNameLst>
                                          <p:attrName>style.visibility</p:attrName>
                                        </p:attrNameLst>
                                      </p:cBhvr>
                                      <p:to>
                                        <p:strVal val="visible"/>
                                      </p:to>
                                    </p:set>
                                    <p:animEffect transition="in" filter="box(in)">
                                      <p:cBhvr>
                                        <p:cTn id="10" dur="500"/>
                                        <p:tgtEl>
                                          <p:spTgt spid="39939">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9939">
                                            <p:txEl>
                                              <p:pRg st="2" end="2"/>
                                            </p:txEl>
                                          </p:spTgt>
                                        </p:tgtEl>
                                        <p:attrNameLst>
                                          <p:attrName>style.visibility</p:attrName>
                                        </p:attrNameLst>
                                      </p:cBhvr>
                                      <p:to>
                                        <p:strVal val="visible"/>
                                      </p:to>
                                    </p:set>
                                    <p:animEffect transition="in" filter="box(in)">
                                      <p:cBhvr>
                                        <p:cTn id="13" dur="500"/>
                                        <p:tgtEl>
                                          <p:spTgt spid="39939">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9939">
                                            <p:txEl>
                                              <p:pRg st="3" end="3"/>
                                            </p:txEl>
                                          </p:spTgt>
                                        </p:tgtEl>
                                        <p:attrNameLst>
                                          <p:attrName>style.visibility</p:attrName>
                                        </p:attrNameLst>
                                      </p:cBhvr>
                                      <p:to>
                                        <p:strVal val="visible"/>
                                      </p:to>
                                    </p:set>
                                    <p:animEffect transition="in" filter="box(in)">
                                      <p:cBhvr>
                                        <p:cTn id="16" dur="500"/>
                                        <p:tgtEl>
                                          <p:spTgt spid="39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8CE2090F-6071-D547-3461-28DAA452105A}"/>
              </a:ext>
            </a:extLst>
          </p:cNvPr>
          <p:cNvSpPr>
            <a:spLocks noGrp="1" noChangeArrowheads="1"/>
          </p:cNvSpPr>
          <p:nvPr>
            <p:ph type="body" idx="1"/>
          </p:nvPr>
        </p:nvSpPr>
        <p:spPr>
          <a:xfrm>
            <a:off x="488950" y="2173288"/>
            <a:ext cx="8366125" cy="2447925"/>
          </a:xfrm>
          <a:solidFill>
            <a:srgbClr val="BDDEFF"/>
          </a:solidFill>
          <a:ln>
            <a:solidFill>
              <a:schemeClr val="tx1"/>
            </a:solidFill>
            <a:miter lim="800000"/>
            <a:headEnd/>
            <a:tailEnd/>
          </a:ln>
        </p:spPr>
        <p:txBody>
          <a:bodyPr/>
          <a:lstStyle/>
          <a:p>
            <a:pPr eaLnBrk="1" hangingPunct="1">
              <a:lnSpc>
                <a:spcPct val="80000"/>
              </a:lnSpc>
              <a:buFont typeface="Wingdings" panose="05000000000000000000" pitchFamily="2" charset="2"/>
              <a:buNone/>
            </a:pPr>
            <a:endParaRPr lang="en-US" altLang="zh-CN" sz="2000"/>
          </a:p>
          <a:p>
            <a:pPr eaLnBrk="1" hangingPunct="1">
              <a:lnSpc>
                <a:spcPct val="80000"/>
              </a:lnSpc>
              <a:buFont typeface="Wingdings" panose="05000000000000000000" pitchFamily="2" charset="2"/>
              <a:buNone/>
            </a:pPr>
            <a:r>
              <a:rPr lang="en-US" altLang="zh-CN" sz="2000"/>
              <a:t>module h_adder(a,b,so,co);</a:t>
            </a:r>
          </a:p>
          <a:p>
            <a:pPr eaLnBrk="1" hangingPunct="1">
              <a:lnSpc>
                <a:spcPct val="80000"/>
              </a:lnSpc>
              <a:buFont typeface="Wingdings" panose="05000000000000000000" pitchFamily="2" charset="2"/>
              <a:buNone/>
            </a:pPr>
            <a:r>
              <a:rPr lang="en-US" altLang="zh-CN" sz="2000"/>
              <a:t>	input a,b;	          </a:t>
            </a:r>
            <a:r>
              <a:rPr lang="en-US" altLang="zh-CN" sz="1800">
                <a:solidFill>
                  <a:srgbClr val="0000CC"/>
                </a:solidFill>
              </a:rPr>
              <a:t>//</a:t>
            </a:r>
            <a:r>
              <a:rPr lang="zh-CN" altLang="en-US" sz="1800">
                <a:solidFill>
                  <a:srgbClr val="0000CC"/>
                </a:solidFill>
              </a:rPr>
              <a:t>输入端口</a:t>
            </a:r>
          </a:p>
          <a:p>
            <a:pPr eaLnBrk="1" hangingPunct="1">
              <a:lnSpc>
                <a:spcPct val="80000"/>
              </a:lnSpc>
              <a:buFont typeface="Wingdings" panose="05000000000000000000" pitchFamily="2" charset="2"/>
              <a:buNone/>
            </a:pPr>
            <a:r>
              <a:rPr lang="zh-CN" altLang="en-US" sz="2000"/>
              <a:t>	</a:t>
            </a:r>
            <a:r>
              <a:rPr lang="en-US" altLang="zh-CN" sz="2000"/>
              <a:t>output so,co;       </a:t>
            </a:r>
            <a:r>
              <a:rPr lang="en-US" altLang="zh-CN" sz="1800">
                <a:solidFill>
                  <a:srgbClr val="0000CC"/>
                </a:solidFill>
              </a:rPr>
              <a:t>//</a:t>
            </a:r>
            <a:r>
              <a:rPr lang="zh-CN" altLang="en-US" sz="1800">
                <a:solidFill>
                  <a:srgbClr val="0000CC"/>
                </a:solidFill>
              </a:rPr>
              <a:t>输出端口，</a:t>
            </a:r>
            <a:r>
              <a:rPr lang="en-US" altLang="zh-CN" sz="1800">
                <a:solidFill>
                  <a:srgbClr val="0000CC"/>
                </a:solidFill>
              </a:rPr>
              <a:t>so</a:t>
            </a:r>
            <a:r>
              <a:rPr lang="zh-CN" altLang="en-US" sz="1800">
                <a:solidFill>
                  <a:srgbClr val="0000CC"/>
                </a:solidFill>
              </a:rPr>
              <a:t>为本位和，</a:t>
            </a:r>
            <a:r>
              <a:rPr lang="en-US" altLang="zh-CN" sz="1800">
                <a:solidFill>
                  <a:srgbClr val="0000CC"/>
                </a:solidFill>
              </a:rPr>
              <a:t>co</a:t>
            </a:r>
            <a:r>
              <a:rPr lang="zh-CN" altLang="en-US" sz="1800">
                <a:solidFill>
                  <a:srgbClr val="0000CC"/>
                </a:solidFill>
              </a:rPr>
              <a:t>为向高位的进位</a:t>
            </a:r>
          </a:p>
          <a:p>
            <a:pPr eaLnBrk="1" hangingPunct="1">
              <a:lnSpc>
                <a:spcPct val="80000"/>
              </a:lnSpc>
              <a:buFont typeface="Wingdings" panose="05000000000000000000" pitchFamily="2" charset="2"/>
              <a:buNone/>
            </a:pPr>
            <a:r>
              <a:rPr lang="zh-CN" altLang="en-US" sz="2000"/>
              <a:t>	</a:t>
            </a:r>
            <a:r>
              <a:rPr lang="en-US" altLang="zh-CN" sz="2000"/>
              <a:t>assign {co,so}=a+b;	</a:t>
            </a:r>
          </a:p>
          <a:p>
            <a:pPr eaLnBrk="1" hangingPunct="1">
              <a:lnSpc>
                <a:spcPct val="80000"/>
              </a:lnSpc>
              <a:buFont typeface="Wingdings" panose="05000000000000000000" pitchFamily="2" charset="2"/>
              <a:buNone/>
            </a:pPr>
            <a:r>
              <a:rPr lang="en-US" altLang="zh-CN" sz="2000"/>
              <a:t>                                  </a:t>
            </a:r>
            <a:r>
              <a:rPr lang="en-US" altLang="zh-CN" sz="1800">
                <a:solidFill>
                  <a:srgbClr val="0000CC"/>
                </a:solidFill>
              </a:rPr>
              <a:t>//</a:t>
            </a:r>
            <a:r>
              <a:rPr lang="zh-CN" altLang="en-US" sz="1800">
                <a:solidFill>
                  <a:srgbClr val="0000CC"/>
                </a:solidFill>
              </a:rPr>
              <a:t>将两位二进制数相加的结果直接存入并位后的</a:t>
            </a:r>
            <a:r>
              <a:rPr lang="en-US" altLang="zh-CN" sz="1800">
                <a:solidFill>
                  <a:srgbClr val="0000CC"/>
                </a:solidFill>
              </a:rPr>
              <a:t>co</a:t>
            </a:r>
            <a:r>
              <a:rPr lang="zh-CN" altLang="en-US" sz="1800">
                <a:solidFill>
                  <a:srgbClr val="0000CC"/>
                </a:solidFill>
              </a:rPr>
              <a:t>和</a:t>
            </a:r>
            <a:r>
              <a:rPr lang="en-US" altLang="zh-CN" sz="1800">
                <a:solidFill>
                  <a:srgbClr val="0000CC"/>
                </a:solidFill>
              </a:rPr>
              <a:t>so</a:t>
            </a:r>
          </a:p>
          <a:p>
            <a:pPr eaLnBrk="1" hangingPunct="1">
              <a:lnSpc>
                <a:spcPct val="80000"/>
              </a:lnSpc>
              <a:buFont typeface="Wingdings" panose="05000000000000000000" pitchFamily="2" charset="2"/>
              <a:buNone/>
            </a:pPr>
            <a:r>
              <a:rPr lang="en-US" altLang="zh-CN" sz="2000"/>
              <a:t>endmodule</a:t>
            </a:r>
          </a:p>
        </p:txBody>
      </p:sp>
      <p:sp>
        <p:nvSpPr>
          <p:cNvPr id="40964" name="Rectangle 4">
            <a:extLst>
              <a:ext uri="{FF2B5EF4-FFF2-40B4-BE49-F238E27FC236}">
                <a16:creationId xmlns:a16="http://schemas.microsoft.com/office/drawing/2014/main" id="{52C6DCDB-A85B-4E61-9ECE-576259A7C895}"/>
              </a:ext>
            </a:extLst>
          </p:cNvPr>
          <p:cNvSpPr>
            <a:spLocks noChangeArrowheads="1"/>
          </p:cNvSpPr>
          <p:nvPr/>
        </p:nvSpPr>
        <p:spPr bwMode="auto">
          <a:xfrm>
            <a:off x="484188" y="4826000"/>
            <a:ext cx="831215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87313" indent="36195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a:t>其中：</a:t>
            </a:r>
          </a:p>
          <a:p>
            <a:pPr eaLnBrk="1" hangingPunct="1">
              <a:lnSpc>
                <a:spcPct val="120000"/>
              </a:lnSpc>
              <a:spcBef>
                <a:spcPct val="0"/>
              </a:spcBef>
              <a:buClr>
                <a:srgbClr val="003366"/>
              </a:buClr>
              <a:buSzTx/>
            </a:pPr>
            <a:r>
              <a:rPr lang="en-US" altLang="zh-CN" sz="2000"/>
              <a:t>a + b</a:t>
            </a:r>
            <a:r>
              <a:rPr lang="zh-CN" altLang="en-US" sz="2000"/>
              <a:t>表示对两个参加运算的二进制数做算术加法运算；</a:t>
            </a:r>
          </a:p>
          <a:p>
            <a:pPr eaLnBrk="1" hangingPunct="1">
              <a:lnSpc>
                <a:spcPct val="120000"/>
              </a:lnSpc>
              <a:spcBef>
                <a:spcPct val="0"/>
              </a:spcBef>
              <a:buClr>
                <a:srgbClr val="003366"/>
              </a:buClr>
              <a:buSzTx/>
            </a:pPr>
            <a:r>
              <a:rPr lang="en-US" altLang="zh-CN" sz="2000"/>
              <a:t>{ }</a:t>
            </a:r>
            <a:r>
              <a:rPr lang="zh-CN" altLang="en-US" sz="2000"/>
              <a:t>是</a:t>
            </a:r>
            <a:r>
              <a:rPr lang="zh-CN" altLang="en-US" sz="2000">
                <a:solidFill>
                  <a:srgbClr val="0000FF"/>
                </a:solidFill>
              </a:rPr>
              <a:t>并位运算</a:t>
            </a:r>
            <a:r>
              <a:rPr lang="zh-CN" altLang="en-US" sz="2000"/>
              <a:t>，用来将多个位对象按顺序拼接成一个位向量；</a:t>
            </a:r>
          </a:p>
          <a:p>
            <a:pPr eaLnBrk="1" hangingPunct="1">
              <a:lnSpc>
                <a:spcPct val="120000"/>
              </a:lnSpc>
              <a:spcBef>
                <a:spcPct val="0"/>
              </a:spcBef>
              <a:buClr>
                <a:srgbClr val="003366"/>
              </a:buClr>
              <a:buSzTx/>
            </a:pPr>
            <a:r>
              <a:rPr lang="zh-CN" altLang="en-US" sz="2000"/>
              <a:t>此处是把进位输出和本位和拼成一个两位的位向量，并且高位是进位输出，低位是本位和，用来接收算术运算</a:t>
            </a:r>
            <a:r>
              <a:rPr lang="en-US" altLang="zh-CN" sz="2000"/>
              <a:t>a+b</a:t>
            </a:r>
            <a:r>
              <a:rPr lang="zh-CN" altLang="en-US" sz="2000"/>
              <a:t>的结果。 </a:t>
            </a:r>
          </a:p>
        </p:txBody>
      </p:sp>
      <p:sp>
        <p:nvSpPr>
          <p:cNvPr id="50180" name="Rectangle 6">
            <a:extLst>
              <a:ext uri="{FF2B5EF4-FFF2-40B4-BE49-F238E27FC236}">
                <a16:creationId xmlns:a16="http://schemas.microsoft.com/office/drawing/2014/main" id="{07CF0008-4699-9CC4-6E7C-4B1458B32E4A}"/>
              </a:ext>
            </a:extLst>
          </p:cNvPr>
          <p:cNvSpPr>
            <a:spLocks noChangeArrowheads="1"/>
          </p:cNvSpPr>
          <p:nvPr/>
        </p:nvSpPr>
        <p:spPr bwMode="auto">
          <a:xfrm>
            <a:off x="474663" y="850900"/>
            <a:ext cx="839946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       同一问题的</a:t>
            </a:r>
            <a:r>
              <a:rPr lang="en-US" altLang="zh-CN" sz="1800"/>
              <a:t>Verilog </a:t>
            </a:r>
            <a:r>
              <a:rPr lang="zh-CN" altLang="en-US" sz="1800"/>
              <a:t>描述可以有多种方式，不同的程序结构综合后的电路不一定相同，但功能是相同的，比如半加器的</a:t>
            </a:r>
            <a:r>
              <a:rPr lang="en-US" altLang="zh-CN" sz="1800"/>
              <a:t>Verilog HDL</a:t>
            </a:r>
            <a:r>
              <a:rPr lang="zh-CN" altLang="en-US" sz="1800"/>
              <a:t>描述还可以有以下两种形式。</a:t>
            </a:r>
          </a:p>
        </p:txBody>
      </p:sp>
      <p:sp>
        <p:nvSpPr>
          <p:cNvPr id="40962" name="Rectangle 2">
            <a:extLst>
              <a:ext uri="{FF2B5EF4-FFF2-40B4-BE49-F238E27FC236}">
                <a16:creationId xmlns:a16="http://schemas.microsoft.com/office/drawing/2014/main" id="{298F9D5F-3E89-8DF3-120F-C3FC42B5F16D}"/>
              </a:ext>
            </a:extLst>
          </p:cNvPr>
          <p:cNvSpPr>
            <a:spLocks noGrp="1" noChangeArrowheads="1"/>
          </p:cNvSpPr>
          <p:nvPr>
            <p:ph type="title"/>
          </p:nvPr>
        </p:nvSpPr>
        <p:spPr>
          <a:xfrm>
            <a:off x="481013" y="1841500"/>
            <a:ext cx="8372475" cy="433388"/>
          </a:xfrm>
          <a:solidFill>
            <a:srgbClr val="FFFF00"/>
          </a:solidFill>
          <a:ln>
            <a:solidFill>
              <a:schemeClr val="tx1"/>
            </a:solidFill>
            <a:miter lim="800000"/>
            <a:headEnd/>
            <a:tailEnd/>
          </a:ln>
        </p:spPr>
        <p:txBody>
          <a:bodyPr/>
          <a:lstStyle/>
          <a:p>
            <a:pPr eaLnBrk="1" hangingPunct="1"/>
            <a:r>
              <a:rPr lang="zh-CN" altLang="en-US" sz="1800">
                <a:solidFill>
                  <a:schemeClr val="tx1"/>
                </a:solidFill>
              </a:rPr>
              <a:t>半加器描述之二，直接用算术运算实现的描述</a:t>
            </a:r>
            <a:r>
              <a:rPr lang="zh-CN" altLang="en-US" sz="2000">
                <a:solidFill>
                  <a:schemeClr val="tx1"/>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ox(in)">
                                      <p:cBhvr>
                                        <p:cTn id="7" dur="500"/>
                                        <p:tgtEl>
                                          <p:spTgt spid="409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963">
                                            <p:bg/>
                                          </p:spTgt>
                                        </p:tgtEl>
                                        <p:attrNameLst>
                                          <p:attrName>style.visibility</p:attrName>
                                        </p:attrNameLst>
                                      </p:cBhvr>
                                      <p:to>
                                        <p:strVal val="visible"/>
                                      </p:to>
                                    </p:set>
                                    <p:animEffect transition="in" filter="box(in)">
                                      <p:cBhvr>
                                        <p:cTn id="12" dur="500"/>
                                        <p:tgtEl>
                                          <p:spTgt spid="40963">
                                            <p:bg/>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40963">
                                            <p:txEl>
                                              <p:pRg st="1" end="1"/>
                                            </p:txEl>
                                          </p:spTgt>
                                        </p:tgtEl>
                                        <p:attrNameLst>
                                          <p:attrName>style.visibility</p:attrName>
                                        </p:attrNameLst>
                                      </p:cBhvr>
                                      <p:to>
                                        <p:strVal val="visible"/>
                                      </p:to>
                                    </p:set>
                                    <p:animEffect transition="in" filter="box(in)">
                                      <p:cBhvr>
                                        <p:cTn id="15" dur="500"/>
                                        <p:tgtEl>
                                          <p:spTgt spid="40963">
                                            <p:txEl>
                                              <p:pRg st="1" end="1"/>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40963">
                                            <p:txEl>
                                              <p:pRg st="2" end="2"/>
                                            </p:txEl>
                                          </p:spTgt>
                                        </p:tgtEl>
                                        <p:attrNameLst>
                                          <p:attrName>style.visibility</p:attrName>
                                        </p:attrNameLst>
                                      </p:cBhvr>
                                      <p:to>
                                        <p:strVal val="visible"/>
                                      </p:to>
                                    </p:set>
                                    <p:animEffect transition="in" filter="box(in)">
                                      <p:cBhvr>
                                        <p:cTn id="18" dur="500"/>
                                        <p:tgtEl>
                                          <p:spTgt spid="40963">
                                            <p:txEl>
                                              <p:pRg st="2" end="2"/>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40963">
                                            <p:txEl>
                                              <p:pRg st="3" end="3"/>
                                            </p:txEl>
                                          </p:spTgt>
                                        </p:tgtEl>
                                        <p:attrNameLst>
                                          <p:attrName>style.visibility</p:attrName>
                                        </p:attrNameLst>
                                      </p:cBhvr>
                                      <p:to>
                                        <p:strVal val="visible"/>
                                      </p:to>
                                    </p:set>
                                    <p:animEffect transition="in" filter="box(in)">
                                      <p:cBhvr>
                                        <p:cTn id="21" dur="500"/>
                                        <p:tgtEl>
                                          <p:spTgt spid="40963">
                                            <p:txEl>
                                              <p:pRg st="3" end="3"/>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40963">
                                            <p:txEl>
                                              <p:pRg st="4" end="4"/>
                                            </p:txEl>
                                          </p:spTgt>
                                        </p:tgtEl>
                                        <p:attrNameLst>
                                          <p:attrName>style.visibility</p:attrName>
                                        </p:attrNameLst>
                                      </p:cBhvr>
                                      <p:to>
                                        <p:strVal val="visible"/>
                                      </p:to>
                                    </p:set>
                                    <p:animEffect transition="in" filter="box(in)">
                                      <p:cBhvr>
                                        <p:cTn id="24" dur="500"/>
                                        <p:tgtEl>
                                          <p:spTgt spid="40963">
                                            <p:txEl>
                                              <p:pRg st="4" end="4"/>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animEffect transition="in" filter="box(in)">
                                      <p:cBhvr>
                                        <p:cTn id="27" dur="500"/>
                                        <p:tgtEl>
                                          <p:spTgt spid="40963">
                                            <p:txEl>
                                              <p:pRg st="5" end="5"/>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40963">
                                            <p:txEl>
                                              <p:pRg st="6" end="6"/>
                                            </p:txEl>
                                          </p:spTgt>
                                        </p:tgtEl>
                                        <p:attrNameLst>
                                          <p:attrName>style.visibility</p:attrName>
                                        </p:attrNameLst>
                                      </p:cBhvr>
                                      <p:to>
                                        <p:strVal val="visible"/>
                                      </p:to>
                                    </p:set>
                                    <p:animEffect transition="in" filter="box(in)">
                                      <p:cBhvr>
                                        <p:cTn id="30" dur="500"/>
                                        <p:tgtEl>
                                          <p:spTgt spid="40963">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40964"/>
                                        </p:tgtEl>
                                        <p:attrNameLst>
                                          <p:attrName>style.visibility</p:attrName>
                                        </p:attrNameLst>
                                      </p:cBhvr>
                                      <p:to>
                                        <p:strVal val="visible"/>
                                      </p:to>
                                    </p:set>
                                    <p:animEffect transition="in" filter="box(in)">
                                      <p:cBhvr>
                                        <p:cTn id="35"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allAtOnce" animBg="1"/>
      <p:bldP spid="40964" grpId="0"/>
      <p:bldP spid="4096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7377DA5E-BDF0-7FDB-77F7-87F93F0E42C2}"/>
              </a:ext>
            </a:extLst>
          </p:cNvPr>
          <p:cNvSpPr>
            <a:spLocks noGrp="1" noChangeArrowheads="1"/>
          </p:cNvSpPr>
          <p:nvPr>
            <p:ph type="body" idx="1"/>
          </p:nvPr>
        </p:nvSpPr>
        <p:spPr>
          <a:xfrm>
            <a:off x="222250" y="460375"/>
            <a:ext cx="8775700" cy="4430713"/>
          </a:xfrm>
          <a:solidFill>
            <a:srgbClr val="BDDEFF"/>
          </a:solidFill>
          <a:ln>
            <a:solidFill>
              <a:schemeClr val="tx1"/>
            </a:solidFill>
            <a:miter lim="800000"/>
            <a:headEnd/>
            <a:tailEnd/>
          </a:ln>
        </p:spPr>
        <p:txBody>
          <a:bodyPr/>
          <a:lstStyle/>
          <a:p>
            <a:pPr eaLnBrk="1" hangingPunct="1">
              <a:lnSpc>
                <a:spcPct val="90000"/>
              </a:lnSpc>
              <a:buFont typeface="Wingdings" panose="05000000000000000000" pitchFamily="2" charset="2"/>
              <a:buNone/>
            </a:pPr>
            <a:r>
              <a:rPr lang="en-US" altLang="zh-CN" sz="1800"/>
              <a:t>module h_adder(a,b,so,co);</a:t>
            </a:r>
          </a:p>
          <a:p>
            <a:pPr eaLnBrk="1" hangingPunct="1">
              <a:lnSpc>
                <a:spcPct val="90000"/>
              </a:lnSpc>
              <a:buFont typeface="Wingdings" panose="05000000000000000000" pitchFamily="2" charset="2"/>
              <a:buNone/>
            </a:pPr>
            <a:r>
              <a:rPr lang="en-US" altLang="zh-CN" sz="1800"/>
              <a:t>	input a,b;		</a:t>
            </a:r>
            <a:r>
              <a:rPr lang="en-US" altLang="zh-CN" sz="1800">
                <a:solidFill>
                  <a:srgbClr val="0000CC"/>
                </a:solidFill>
              </a:rPr>
              <a:t>//</a:t>
            </a:r>
            <a:r>
              <a:rPr lang="zh-CN" altLang="en-US" sz="1800">
                <a:solidFill>
                  <a:srgbClr val="0000CC"/>
                </a:solidFill>
              </a:rPr>
              <a:t>输入端口</a:t>
            </a:r>
          </a:p>
          <a:p>
            <a:pPr eaLnBrk="1" hangingPunct="1">
              <a:lnSpc>
                <a:spcPct val="90000"/>
              </a:lnSpc>
              <a:buFont typeface="Wingdings" panose="05000000000000000000" pitchFamily="2" charset="2"/>
              <a:buNone/>
            </a:pPr>
            <a:r>
              <a:rPr lang="zh-CN" altLang="en-US" sz="1800"/>
              <a:t>	</a:t>
            </a:r>
            <a:r>
              <a:rPr lang="en-US" altLang="zh-CN" sz="1800"/>
              <a:t>output so,co;	</a:t>
            </a:r>
            <a:r>
              <a:rPr lang="en-US" altLang="zh-CN" sz="1800">
                <a:solidFill>
                  <a:srgbClr val="0000CC"/>
                </a:solidFill>
              </a:rPr>
              <a:t>//</a:t>
            </a:r>
            <a:r>
              <a:rPr lang="zh-CN" altLang="en-US" sz="1800">
                <a:solidFill>
                  <a:srgbClr val="0000CC"/>
                </a:solidFill>
              </a:rPr>
              <a:t>输出端口，</a:t>
            </a:r>
            <a:r>
              <a:rPr lang="en-US" altLang="zh-CN" sz="1800">
                <a:solidFill>
                  <a:srgbClr val="0000CC"/>
                </a:solidFill>
              </a:rPr>
              <a:t>so</a:t>
            </a:r>
            <a:r>
              <a:rPr lang="zh-CN" altLang="en-US" sz="1800">
                <a:solidFill>
                  <a:srgbClr val="0000CC"/>
                </a:solidFill>
              </a:rPr>
              <a:t>为本位和，</a:t>
            </a:r>
            <a:r>
              <a:rPr lang="en-US" altLang="zh-CN" sz="1800">
                <a:solidFill>
                  <a:srgbClr val="0000CC"/>
                </a:solidFill>
              </a:rPr>
              <a:t>co</a:t>
            </a:r>
            <a:r>
              <a:rPr lang="zh-CN" altLang="en-US" sz="1800">
                <a:solidFill>
                  <a:srgbClr val="0000CC"/>
                </a:solidFill>
              </a:rPr>
              <a:t>为向高位的进位</a:t>
            </a:r>
          </a:p>
          <a:p>
            <a:pPr eaLnBrk="1" hangingPunct="1">
              <a:lnSpc>
                <a:spcPct val="90000"/>
              </a:lnSpc>
              <a:buFont typeface="Wingdings" panose="05000000000000000000" pitchFamily="2" charset="2"/>
              <a:buNone/>
            </a:pPr>
            <a:r>
              <a:rPr lang="zh-CN" altLang="en-US" sz="1800"/>
              <a:t>	</a:t>
            </a:r>
            <a:r>
              <a:rPr lang="en-US" altLang="zh-CN" sz="1800"/>
              <a:t>reg so,co;	</a:t>
            </a:r>
            <a:r>
              <a:rPr lang="en-US" altLang="zh-CN" sz="1800">
                <a:solidFill>
                  <a:srgbClr val="0000CC"/>
                </a:solidFill>
              </a:rPr>
              <a:t>             //</a:t>
            </a:r>
            <a:r>
              <a:rPr lang="zh-CN" altLang="en-US" sz="1600">
                <a:solidFill>
                  <a:srgbClr val="0000CC"/>
                </a:solidFill>
              </a:rPr>
              <a:t>寄存器变量说明，在过程中赋值的变量必须说明成</a:t>
            </a:r>
            <a:r>
              <a:rPr lang="en-US" altLang="zh-CN" sz="1600">
                <a:solidFill>
                  <a:srgbClr val="0000CC"/>
                </a:solidFill>
              </a:rPr>
              <a:t>reg</a:t>
            </a:r>
            <a:r>
              <a:rPr lang="zh-CN" altLang="en-US" sz="1600">
                <a:solidFill>
                  <a:srgbClr val="0000CC"/>
                </a:solidFill>
              </a:rPr>
              <a:t>型</a:t>
            </a:r>
            <a:endParaRPr lang="zh-CN" altLang="en-US" sz="1800">
              <a:solidFill>
                <a:srgbClr val="0000CC"/>
              </a:solidFill>
            </a:endParaRPr>
          </a:p>
          <a:p>
            <a:pPr eaLnBrk="1" hangingPunct="1">
              <a:lnSpc>
                <a:spcPct val="90000"/>
              </a:lnSpc>
              <a:buFont typeface="Wingdings" panose="05000000000000000000" pitchFamily="2" charset="2"/>
              <a:buNone/>
            </a:pPr>
            <a:r>
              <a:rPr lang="zh-CN" altLang="en-US" sz="1800"/>
              <a:t>	</a:t>
            </a:r>
            <a:r>
              <a:rPr lang="en-US" altLang="zh-CN" sz="1800"/>
              <a:t>always @(a,b) begin </a:t>
            </a:r>
            <a:r>
              <a:rPr lang="en-US" altLang="zh-CN" sz="1800">
                <a:solidFill>
                  <a:srgbClr val="0000CC"/>
                </a:solidFill>
              </a:rPr>
              <a:t>//</a:t>
            </a:r>
            <a:r>
              <a:rPr lang="zh-CN" altLang="en-US" sz="1800">
                <a:solidFill>
                  <a:srgbClr val="0000CC"/>
                </a:solidFill>
              </a:rPr>
              <a:t>过程语句开始，当敏感信号</a:t>
            </a:r>
            <a:r>
              <a:rPr lang="en-US" altLang="zh-CN" sz="1800">
                <a:solidFill>
                  <a:srgbClr val="0000CC"/>
                </a:solidFill>
              </a:rPr>
              <a:t>a</a:t>
            </a:r>
            <a:r>
              <a:rPr lang="zh-CN" altLang="en-US" sz="1800">
                <a:solidFill>
                  <a:srgbClr val="0000CC"/>
                </a:solidFill>
              </a:rPr>
              <a:t>、</a:t>
            </a:r>
            <a:r>
              <a:rPr lang="en-US" altLang="zh-CN" sz="1800">
                <a:solidFill>
                  <a:srgbClr val="0000CC"/>
                </a:solidFill>
              </a:rPr>
              <a:t>b</a:t>
            </a:r>
            <a:r>
              <a:rPr lang="zh-CN" altLang="en-US" sz="1800">
                <a:solidFill>
                  <a:srgbClr val="0000CC"/>
                </a:solidFill>
              </a:rPr>
              <a:t>有变化，过程就执行</a:t>
            </a:r>
          </a:p>
          <a:p>
            <a:pPr eaLnBrk="1" hangingPunct="1">
              <a:lnSpc>
                <a:spcPct val="90000"/>
              </a:lnSpc>
              <a:buFont typeface="Wingdings" panose="05000000000000000000" pitchFamily="2" charset="2"/>
              <a:buNone/>
            </a:pPr>
            <a:r>
              <a:rPr lang="zh-CN" altLang="en-US" sz="1800"/>
              <a:t>		</a:t>
            </a:r>
            <a:r>
              <a:rPr lang="en-US" altLang="zh-CN" sz="1800"/>
              <a:t>case({a,b})	</a:t>
            </a:r>
            <a:r>
              <a:rPr lang="en-US" altLang="zh-CN" sz="1800">
                <a:solidFill>
                  <a:srgbClr val="0000CC"/>
                </a:solidFill>
              </a:rPr>
              <a:t>//case</a:t>
            </a:r>
            <a:r>
              <a:rPr lang="zh-CN" altLang="en-US" sz="1800">
                <a:solidFill>
                  <a:srgbClr val="0000CC"/>
                </a:solidFill>
              </a:rPr>
              <a:t>语句开始</a:t>
            </a:r>
          </a:p>
          <a:p>
            <a:pPr eaLnBrk="1" hangingPunct="1">
              <a:lnSpc>
                <a:spcPct val="90000"/>
              </a:lnSpc>
              <a:buFont typeface="Wingdings" panose="05000000000000000000" pitchFamily="2" charset="2"/>
              <a:buNone/>
            </a:pPr>
            <a:r>
              <a:rPr lang="zh-CN" altLang="en-US" sz="1800"/>
              <a:t>			</a:t>
            </a:r>
            <a:r>
              <a:rPr lang="en-US" altLang="zh-CN" sz="1800"/>
              <a:t>2'b00:   begin so=0; co=0; end	</a:t>
            </a:r>
            <a:r>
              <a:rPr lang="en-US" altLang="zh-CN" sz="1800">
                <a:solidFill>
                  <a:srgbClr val="0000CC"/>
                </a:solidFill>
              </a:rPr>
              <a:t>//</a:t>
            </a:r>
            <a:r>
              <a:rPr lang="zh-CN" altLang="en-US" sz="1800">
                <a:solidFill>
                  <a:srgbClr val="0000CC"/>
                </a:solidFill>
              </a:rPr>
              <a:t>块语句用</a:t>
            </a:r>
            <a:r>
              <a:rPr lang="en-US" altLang="zh-CN" sz="1800">
                <a:solidFill>
                  <a:srgbClr val="0000CC"/>
                </a:solidFill>
              </a:rPr>
              <a:t>begin </a:t>
            </a:r>
            <a:r>
              <a:rPr lang="zh-CN" altLang="en-US" sz="1800">
                <a:solidFill>
                  <a:srgbClr val="0000CC"/>
                </a:solidFill>
              </a:rPr>
              <a:t>和</a:t>
            </a:r>
            <a:r>
              <a:rPr lang="en-US" altLang="zh-CN" sz="1800">
                <a:solidFill>
                  <a:srgbClr val="0000CC"/>
                </a:solidFill>
              </a:rPr>
              <a:t>end </a:t>
            </a:r>
            <a:r>
              <a:rPr lang="zh-CN" altLang="en-US" sz="1800">
                <a:solidFill>
                  <a:srgbClr val="0000CC"/>
                </a:solidFill>
              </a:rPr>
              <a:t>括起</a:t>
            </a:r>
          </a:p>
          <a:p>
            <a:pPr eaLnBrk="1" hangingPunct="1">
              <a:lnSpc>
                <a:spcPct val="90000"/>
              </a:lnSpc>
              <a:buFont typeface="Wingdings" panose="05000000000000000000" pitchFamily="2" charset="2"/>
              <a:buNone/>
            </a:pPr>
            <a:r>
              <a:rPr lang="zh-CN" altLang="en-US" sz="1800"/>
              <a:t>			</a:t>
            </a:r>
            <a:r>
              <a:rPr lang="en-US" altLang="zh-CN" sz="1800"/>
              <a:t>2'b01:   begin so=1; co=0; end</a:t>
            </a:r>
          </a:p>
          <a:p>
            <a:pPr eaLnBrk="1" hangingPunct="1">
              <a:lnSpc>
                <a:spcPct val="90000"/>
              </a:lnSpc>
              <a:buFont typeface="Wingdings" panose="05000000000000000000" pitchFamily="2" charset="2"/>
              <a:buNone/>
            </a:pPr>
            <a:r>
              <a:rPr lang="en-US" altLang="zh-CN" sz="1800"/>
              <a:t>			2'b10:   begin so=1; co=0; end</a:t>
            </a:r>
          </a:p>
          <a:p>
            <a:pPr eaLnBrk="1" hangingPunct="1">
              <a:lnSpc>
                <a:spcPct val="90000"/>
              </a:lnSpc>
              <a:buFont typeface="Wingdings" panose="05000000000000000000" pitchFamily="2" charset="2"/>
              <a:buNone/>
            </a:pPr>
            <a:r>
              <a:rPr lang="en-US" altLang="zh-CN" sz="1800"/>
              <a:t>			2'b11:   begin so=0; co=1; end</a:t>
            </a:r>
          </a:p>
          <a:p>
            <a:pPr eaLnBrk="1" hangingPunct="1">
              <a:lnSpc>
                <a:spcPct val="90000"/>
              </a:lnSpc>
              <a:buFont typeface="Wingdings" panose="05000000000000000000" pitchFamily="2" charset="2"/>
              <a:buNone/>
            </a:pPr>
            <a:r>
              <a:rPr lang="en-US" altLang="zh-CN" sz="1800"/>
              <a:t>			default: begin so=0; co=0; end</a:t>
            </a:r>
          </a:p>
          <a:p>
            <a:pPr eaLnBrk="1" hangingPunct="1">
              <a:lnSpc>
                <a:spcPct val="90000"/>
              </a:lnSpc>
              <a:buFont typeface="Wingdings" panose="05000000000000000000" pitchFamily="2" charset="2"/>
              <a:buNone/>
            </a:pPr>
            <a:r>
              <a:rPr lang="en-US" altLang="zh-CN" sz="1800"/>
              <a:t>		endcase	</a:t>
            </a:r>
            <a:r>
              <a:rPr lang="en-US" altLang="zh-CN" sz="1800">
                <a:solidFill>
                  <a:srgbClr val="0000CC"/>
                </a:solidFill>
              </a:rPr>
              <a:t>//case</a:t>
            </a:r>
            <a:r>
              <a:rPr lang="zh-CN" altLang="en-US" sz="1800">
                <a:solidFill>
                  <a:srgbClr val="0000CC"/>
                </a:solidFill>
              </a:rPr>
              <a:t>语句结束</a:t>
            </a:r>
          </a:p>
          <a:p>
            <a:pPr eaLnBrk="1" hangingPunct="1">
              <a:lnSpc>
                <a:spcPct val="90000"/>
              </a:lnSpc>
              <a:buFont typeface="Wingdings" panose="05000000000000000000" pitchFamily="2" charset="2"/>
              <a:buNone/>
            </a:pPr>
            <a:r>
              <a:rPr lang="zh-CN" altLang="en-US" sz="1800"/>
              <a:t>	</a:t>
            </a:r>
            <a:r>
              <a:rPr lang="en-US" altLang="zh-CN" sz="1800"/>
              <a:t>end			</a:t>
            </a:r>
            <a:r>
              <a:rPr lang="en-US" altLang="zh-CN" sz="1800">
                <a:solidFill>
                  <a:srgbClr val="0000CC"/>
                </a:solidFill>
              </a:rPr>
              <a:t>//</a:t>
            </a:r>
            <a:r>
              <a:rPr lang="zh-CN" altLang="en-US" sz="1800">
                <a:solidFill>
                  <a:srgbClr val="0000CC"/>
                </a:solidFill>
              </a:rPr>
              <a:t>过程语句结束</a:t>
            </a:r>
          </a:p>
          <a:p>
            <a:pPr eaLnBrk="1" hangingPunct="1">
              <a:lnSpc>
                <a:spcPct val="90000"/>
              </a:lnSpc>
              <a:buFont typeface="Wingdings" panose="05000000000000000000" pitchFamily="2" charset="2"/>
              <a:buNone/>
            </a:pPr>
            <a:r>
              <a:rPr lang="en-US" altLang="zh-CN" sz="1800"/>
              <a:t>endmodule</a:t>
            </a:r>
          </a:p>
        </p:txBody>
      </p:sp>
      <p:sp>
        <p:nvSpPr>
          <p:cNvPr id="41988" name="Rectangle 4">
            <a:extLst>
              <a:ext uri="{FF2B5EF4-FFF2-40B4-BE49-F238E27FC236}">
                <a16:creationId xmlns:a16="http://schemas.microsoft.com/office/drawing/2014/main" id="{1ACED464-A6FB-9019-1CD9-9C5D2FFBE320}"/>
              </a:ext>
            </a:extLst>
          </p:cNvPr>
          <p:cNvSpPr>
            <a:spLocks noChangeArrowheads="1"/>
          </p:cNvSpPr>
          <p:nvPr/>
        </p:nvSpPr>
        <p:spPr bwMode="auto">
          <a:xfrm>
            <a:off x="290513" y="5126038"/>
            <a:ext cx="86518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000"/>
              <a:t>Verilog </a:t>
            </a:r>
            <a:r>
              <a:rPr lang="zh-CN" altLang="en-US" sz="2000"/>
              <a:t>程序中的多个简单语句可以用</a:t>
            </a:r>
            <a:r>
              <a:rPr lang="en-US" altLang="zh-CN" sz="2000"/>
              <a:t>begin</a:t>
            </a:r>
            <a:r>
              <a:rPr lang="zh-CN" altLang="en-US" sz="2000"/>
              <a:t>和</a:t>
            </a:r>
            <a:r>
              <a:rPr lang="en-US" altLang="zh-CN" sz="2000"/>
              <a:t>end</a:t>
            </a:r>
            <a:r>
              <a:rPr lang="zh-CN" altLang="en-US" sz="2000"/>
              <a:t>括起来构成</a:t>
            </a:r>
            <a:r>
              <a:rPr lang="zh-CN" altLang="en-US" sz="2000">
                <a:solidFill>
                  <a:srgbClr val="0000CC"/>
                </a:solidFill>
              </a:rPr>
              <a:t>块语句</a:t>
            </a:r>
            <a:r>
              <a:rPr lang="zh-CN" altLang="en-US" sz="2000"/>
              <a:t>，类似于</a:t>
            </a:r>
            <a:r>
              <a:rPr lang="en-US" altLang="zh-CN" sz="2000"/>
              <a:t>C</a:t>
            </a:r>
            <a:r>
              <a:rPr lang="zh-CN" altLang="en-US" sz="2000"/>
              <a:t>语言中用一对花括号括起来的复合语言。</a:t>
            </a:r>
          </a:p>
          <a:p>
            <a:pPr eaLnBrk="1" hangingPunct="1">
              <a:spcBef>
                <a:spcPct val="0"/>
              </a:spcBef>
              <a:buClrTx/>
              <a:buSzTx/>
              <a:buFontTx/>
              <a:buNone/>
            </a:pPr>
            <a:r>
              <a:rPr lang="zh-CN" altLang="en-US" sz="2000">
                <a:solidFill>
                  <a:srgbClr val="CC0099"/>
                </a:solidFill>
              </a:rPr>
              <a:t>注意：</a:t>
            </a:r>
            <a:r>
              <a:rPr lang="en-US" altLang="zh-CN" sz="2000"/>
              <a:t>end</a:t>
            </a:r>
            <a:r>
              <a:rPr lang="zh-CN" altLang="en-US" sz="2000"/>
              <a:t>后无分号。</a:t>
            </a:r>
          </a:p>
        </p:txBody>
      </p:sp>
      <p:sp>
        <p:nvSpPr>
          <p:cNvPr id="51204" name="Rectangle 2">
            <a:extLst>
              <a:ext uri="{FF2B5EF4-FFF2-40B4-BE49-F238E27FC236}">
                <a16:creationId xmlns:a16="http://schemas.microsoft.com/office/drawing/2014/main" id="{80257816-B167-AD7D-357E-8AE6FE808320}"/>
              </a:ext>
            </a:extLst>
          </p:cNvPr>
          <p:cNvSpPr>
            <a:spLocks noChangeArrowheads="1"/>
          </p:cNvSpPr>
          <p:nvPr/>
        </p:nvSpPr>
        <p:spPr bwMode="auto">
          <a:xfrm>
            <a:off x="231775" y="28575"/>
            <a:ext cx="8737600" cy="43338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a:t>半加器描述之三，基于</a:t>
            </a:r>
            <a:r>
              <a:rPr lang="en-US" altLang="zh-CN" sz="2000"/>
              <a:t>case </a:t>
            </a:r>
            <a:r>
              <a:rPr lang="zh-CN" altLang="en-US" sz="2000"/>
              <a:t>语句的类真值表描述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box(in)">
                                      <p:cBhvr>
                                        <p:cTn id="7"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F4EC9AC5-57AC-8A37-8812-DC48CC9B6F15}"/>
              </a:ext>
            </a:extLst>
          </p:cNvPr>
          <p:cNvSpPr>
            <a:spLocks noChangeArrowheads="1"/>
          </p:cNvSpPr>
          <p:nvPr/>
        </p:nvSpPr>
        <p:spPr bwMode="auto">
          <a:xfrm>
            <a:off x="231775" y="28575"/>
            <a:ext cx="8737600" cy="43338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a:t>半加器描述之三，基于</a:t>
            </a:r>
            <a:r>
              <a:rPr lang="en-US" altLang="zh-CN" sz="2000"/>
              <a:t>case </a:t>
            </a:r>
            <a:r>
              <a:rPr lang="zh-CN" altLang="en-US" sz="2000"/>
              <a:t>语句的类真值表描述</a:t>
            </a:r>
          </a:p>
        </p:txBody>
      </p:sp>
      <p:sp>
        <p:nvSpPr>
          <p:cNvPr id="52227" name="Rectangle 5">
            <a:extLst>
              <a:ext uri="{FF2B5EF4-FFF2-40B4-BE49-F238E27FC236}">
                <a16:creationId xmlns:a16="http://schemas.microsoft.com/office/drawing/2014/main" id="{1C823567-29BB-74FA-B023-7E8E6E83F90E}"/>
              </a:ext>
            </a:extLst>
          </p:cNvPr>
          <p:cNvSpPr>
            <a:spLocks noChangeArrowheads="1"/>
          </p:cNvSpPr>
          <p:nvPr/>
        </p:nvSpPr>
        <p:spPr bwMode="auto">
          <a:xfrm>
            <a:off x="630238" y="5643563"/>
            <a:ext cx="6559550" cy="711200"/>
          </a:xfrm>
          <a:prstGeom prst="rect">
            <a:avLst/>
          </a:prstGeom>
          <a:solidFill>
            <a:srgbClr val="BDDE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000"/>
              <a:t>always @ (</a:t>
            </a:r>
            <a:r>
              <a:rPr lang="zh-CN" altLang="en-US" sz="2000"/>
              <a:t>敏感信号表</a:t>
            </a:r>
            <a:r>
              <a:rPr lang="en-US" altLang="zh-CN" sz="2000"/>
              <a:t>)</a:t>
            </a:r>
          </a:p>
          <a:p>
            <a:pPr eaLnBrk="1" hangingPunct="1">
              <a:spcBef>
                <a:spcPct val="0"/>
              </a:spcBef>
              <a:buClrTx/>
              <a:buSzTx/>
              <a:buFontTx/>
              <a:buNone/>
            </a:pPr>
            <a:r>
              <a:rPr lang="zh-CN" altLang="en-US" sz="2000"/>
              <a:t>        包括块语句在内的各类顺序语句。</a:t>
            </a:r>
          </a:p>
        </p:txBody>
      </p:sp>
      <p:sp>
        <p:nvSpPr>
          <p:cNvPr id="52228" name="Rectangle 6">
            <a:extLst>
              <a:ext uri="{FF2B5EF4-FFF2-40B4-BE49-F238E27FC236}">
                <a16:creationId xmlns:a16="http://schemas.microsoft.com/office/drawing/2014/main" id="{0C5C7A31-2388-29A6-0B3F-8D6A21C15FCE}"/>
              </a:ext>
            </a:extLst>
          </p:cNvPr>
          <p:cNvSpPr>
            <a:spLocks noChangeArrowheads="1"/>
          </p:cNvSpPr>
          <p:nvPr/>
        </p:nvSpPr>
        <p:spPr bwMode="auto">
          <a:xfrm>
            <a:off x="242888" y="5132388"/>
            <a:ext cx="53514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solidFill>
                  <a:srgbClr val="0000FF"/>
                </a:solidFill>
              </a:rPr>
              <a:t>always</a:t>
            </a:r>
            <a:r>
              <a:rPr lang="zh-CN" altLang="en-US" sz="1800"/>
              <a:t>关键词引导的是</a:t>
            </a:r>
            <a:r>
              <a:rPr lang="zh-CN" altLang="en-US" sz="1800">
                <a:solidFill>
                  <a:srgbClr val="0000FF"/>
                </a:solidFill>
              </a:rPr>
              <a:t>过程语句</a:t>
            </a:r>
            <a:r>
              <a:rPr lang="zh-CN" altLang="en-US" sz="1800"/>
              <a:t>，其一般格式为：</a:t>
            </a:r>
          </a:p>
        </p:txBody>
      </p:sp>
      <p:sp>
        <p:nvSpPr>
          <p:cNvPr id="52229" name="Rectangle 3">
            <a:extLst>
              <a:ext uri="{FF2B5EF4-FFF2-40B4-BE49-F238E27FC236}">
                <a16:creationId xmlns:a16="http://schemas.microsoft.com/office/drawing/2014/main" id="{0D1A48F1-3246-9B96-6A1C-700EA0F00E33}"/>
              </a:ext>
            </a:extLst>
          </p:cNvPr>
          <p:cNvSpPr txBox="1">
            <a:spLocks noChangeArrowheads="1"/>
          </p:cNvSpPr>
          <p:nvPr/>
        </p:nvSpPr>
        <p:spPr bwMode="auto">
          <a:xfrm>
            <a:off x="222250" y="460375"/>
            <a:ext cx="8775700" cy="4430713"/>
          </a:xfrm>
          <a:prstGeom prst="rect">
            <a:avLst/>
          </a:prstGeom>
          <a:solidFill>
            <a:srgbClr val="BDDEFF"/>
          </a:solidFill>
          <a:ln w="9525">
            <a:solidFill>
              <a:schemeClr val="tx1"/>
            </a:solidFill>
            <a:miter lim="800000"/>
            <a:headEnd/>
            <a:tailEnd/>
          </a:ln>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1800"/>
              <a:t>module h_adder(a,b,so,co);</a:t>
            </a:r>
          </a:p>
          <a:p>
            <a:pPr eaLnBrk="1" hangingPunct="1">
              <a:lnSpc>
                <a:spcPct val="90000"/>
              </a:lnSpc>
              <a:buFont typeface="Wingdings" panose="05000000000000000000" pitchFamily="2" charset="2"/>
              <a:buNone/>
            </a:pPr>
            <a:r>
              <a:rPr lang="en-US" altLang="zh-CN" sz="1800"/>
              <a:t>	input a,b;		</a:t>
            </a:r>
            <a:r>
              <a:rPr lang="en-US" altLang="zh-CN" sz="1800">
                <a:solidFill>
                  <a:srgbClr val="0000CC"/>
                </a:solidFill>
              </a:rPr>
              <a:t>//</a:t>
            </a:r>
            <a:r>
              <a:rPr lang="zh-CN" altLang="en-US" sz="1800">
                <a:solidFill>
                  <a:srgbClr val="0000CC"/>
                </a:solidFill>
              </a:rPr>
              <a:t>输入端口</a:t>
            </a:r>
          </a:p>
          <a:p>
            <a:pPr eaLnBrk="1" hangingPunct="1">
              <a:lnSpc>
                <a:spcPct val="90000"/>
              </a:lnSpc>
              <a:buFont typeface="Wingdings" panose="05000000000000000000" pitchFamily="2" charset="2"/>
              <a:buNone/>
            </a:pPr>
            <a:r>
              <a:rPr lang="zh-CN" altLang="en-US" sz="1800"/>
              <a:t>	</a:t>
            </a:r>
            <a:r>
              <a:rPr lang="en-US" altLang="zh-CN" sz="1800"/>
              <a:t>output so,co;	</a:t>
            </a:r>
            <a:r>
              <a:rPr lang="en-US" altLang="zh-CN" sz="1800">
                <a:solidFill>
                  <a:srgbClr val="0000CC"/>
                </a:solidFill>
              </a:rPr>
              <a:t>//</a:t>
            </a:r>
            <a:r>
              <a:rPr lang="zh-CN" altLang="en-US" sz="1800">
                <a:solidFill>
                  <a:srgbClr val="0000CC"/>
                </a:solidFill>
              </a:rPr>
              <a:t>输出端口，</a:t>
            </a:r>
            <a:r>
              <a:rPr lang="en-US" altLang="zh-CN" sz="1800">
                <a:solidFill>
                  <a:srgbClr val="0000CC"/>
                </a:solidFill>
              </a:rPr>
              <a:t>so</a:t>
            </a:r>
            <a:r>
              <a:rPr lang="zh-CN" altLang="en-US" sz="1800">
                <a:solidFill>
                  <a:srgbClr val="0000CC"/>
                </a:solidFill>
              </a:rPr>
              <a:t>为本位和，</a:t>
            </a:r>
            <a:r>
              <a:rPr lang="en-US" altLang="zh-CN" sz="1800">
                <a:solidFill>
                  <a:srgbClr val="0000CC"/>
                </a:solidFill>
              </a:rPr>
              <a:t>co</a:t>
            </a:r>
            <a:r>
              <a:rPr lang="zh-CN" altLang="en-US" sz="1800">
                <a:solidFill>
                  <a:srgbClr val="0000CC"/>
                </a:solidFill>
              </a:rPr>
              <a:t>为向高位的进位</a:t>
            </a:r>
          </a:p>
          <a:p>
            <a:pPr eaLnBrk="1" hangingPunct="1">
              <a:lnSpc>
                <a:spcPct val="90000"/>
              </a:lnSpc>
              <a:buFont typeface="Wingdings" panose="05000000000000000000" pitchFamily="2" charset="2"/>
              <a:buNone/>
            </a:pPr>
            <a:r>
              <a:rPr lang="zh-CN" altLang="en-US" sz="1800"/>
              <a:t>	</a:t>
            </a:r>
            <a:r>
              <a:rPr lang="en-US" altLang="zh-CN" sz="1800"/>
              <a:t>reg so,co;	</a:t>
            </a:r>
            <a:r>
              <a:rPr lang="en-US" altLang="zh-CN" sz="1800">
                <a:solidFill>
                  <a:srgbClr val="0000CC"/>
                </a:solidFill>
              </a:rPr>
              <a:t>             //</a:t>
            </a:r>
            <a:r>
              <a:rPr lang="zh-CN" altLang="en-US" sz="1600">
                <a:solidFill>
                  <a:srgbClr val="0000CC"/>
                </a:solidFill>
              </a:rPr>
              <a:t>寄存器变量说明，在过程中赋值的变量必须说明成</a:t>
            </a:r>
            <a:r>
              <a:rPr lang="en-US" altLang="zh-CN" sz="1600">
                <a:solidFill>
                  <a:srgbClr val="0000CC"/>
                </a:solidFill>
              </a:rPr>
              <a:t>reg</a:t>
            </a:r>
            <a:r>
              <a:rPr lang="zh-CN" altLang="en-US" sz="1600">
                <a:solidFill>
                  <a:srgbClr val="0000CC"/>
                </a:solidFill>
              </a:rPr>
              <a:t>型</a:t>
            </a:r>
            <a:endParaRPr lang="zh-CN" altLang="en-US" sz="1800">
              <a:solidFill>
                <a:srgbClr val="0000CC"/>
              </a:solidFill>
            </a:endParaRPr>
          </a:p>
          <a:p>
            <a:pPr eaLnBrk="1" hangingPunct="1">
              <a:lnSpc>
                <a:spcPct val="90000"/>
              </a:lnSpc>
              <a:buFont typeface="Wingdings" panose="05000000000000000000" pitchFamily="2" charset="2"/>
              <a:buNone/>
            </a:pPr>
            <a:r>
              <a:rPr lang="zh-CN" altLang="en-US" sz="1800"/>
              <a:t>	</a:t>
            </a:r>
            <a:r>
              <a:rPr lang="en-US" altLang="zh-CN" sz="1800"/>
              <a:t>always @(a,b) begin </a:t>
            </a:r>
            <a:r>
              <a:rPr lang="en-US" altLang="zh-CN" sz="1800">
                <a:solidFill>
                  <a:srgbClr val="0000CC"/>
                </a:solidFill>
              </a:rPr>
              <a:t>//</a:t>
            </a:r>
            <a:r>
              <a:rPr lang="zh-CN" altLang="en-US" sz="1800">
                <a:solidFill>
                  <a:srgbClr val="0000CC"/>
                </a:solidFill>
              </a:rPr>
              <a:t>过程语句开始，当敏感信号</a:t>
            </a:r>
            <a:r>
              <a:rPr lang="en-US" altLang="zh-CN" sz="1800">
                <a:solidFill>
                  <a:srgbClr val="0000CC"/>
                </a:solidFill>
              </a:rPr>
              <a:t>a</a:t>
            </a:r>
            <a:r>
              <a:rPr lang="zh-CN" altLang="en-US" sz="1800">
                <a:solidFill>
                  <a:srgbClr val="0000CC"/>
                </a:solidFill>
              </a:rPr>
              <a:t>、</a:t>
            </a:r>
            <a:r>
              <a:rPr lang="en-US" altLang="zh-CN" sz="1800">
                <a:solidFill>
                  <a:srgbClr val="0000CC"/>
                </a:solidFill>
              </a:rPr>
              <a:t>b</a:t>
            </a:r>
            <a:r>
              <a:rPr lang="zh-CN" altLang="en-US" sz="1800">
                <a:solidFill>
                  <a:srgbClr val="0000CC"/>
                </a:solidFill>
              </a:rPr>
              <a:t>有变化，过程就执行</a:t>
            </a:r>
          </a:p>
          <a:p>
            <a:pPr eaLnBrk="1" hangingPunct="1">
              <a:lnSpc>
                <a:spcPct val="90000"/>
              </a:lnSpc>
              <a:buFont typeface="Wingdings" panose="05000000000000000000" pitchFamily="2" charset="2"/>
              <a:buNone/>
            </a:pPr>
            <a:r>
              <a:rPr lang="zh-CN" altLang="en-US" sz="1800"/>
              <a:t>		</a:t>
            </a:r>
            <a:r>
              <a:rPr lang="en-US" altLang="zh-CN" sz="1800"/>
              <a:t>case({a,b})	</a:t>
            </a:r>
            <a:r>
              <a:rPr lang="en-US" altLang="zh-CN" sz="1800">
                <a:solidFill>
                  <a:srgbClr val="0000CC"/>
                </a:solidFill>
              </a:rPr>
              <a:t>//case</a:t>
            </a:r>
            <a:r>
              <a:rPr lang="zh-CN" altLang="en-US" sz="1800">
                <a:solidFill>
                  <a:srgbClr val="0000CC"/>
                </a:solidFill>
              </a:rPr>
              <a:t>语句开始</a:t>
            </a:r>
          </a:p>
          <a:p>
            <a:pPr eaLnBrk="1" hangingPunct="1">
              <a:lnSpc>
                <a:spcPct val="90000"/>
              </a:lnSpc>
              <a:buFont typeface="Wingdings" panose="05000000000000000000" pitchFamily="2" charset="2"/>
              <a:buNone/>
            </a:pPr>
            <a:r>
              <a:rPr lang="zh-CN" altLang="en-US" sz="1800"/>
              <a:t>			</a:t>
            </a:r>
            <a:r>
              <a:rPr lang="en-US" altLang="zh-CN" sz="1800"/>
              <a:t>2'b00:   begin so=0; co=0; end	</a:t>
            </a:r>
            <a:r>
              <a:rPr lang="en-US" altLang="zh-CN" sz="1800">
                <a:solidFill>
                  <a:srgbClr val="0000CC"/>
                </a:solidFill>
              </a:rPr>
              <a:t>//</a:t>
            </a:r>
            <a:r>
              <a:rPr lang="zh-CN" altLang="en-US" sz="1800">
                <a:solidFill>
                  <a:srgbClr val="0000CC"/>
                </a:solidFill>
              </a:rPr>
              <a:t>块语句用</a:t>
            </a:r>
            <a:r>
              <a:rPr lang="en-US" altLang="zh-CN" sz="1800">
                <a:solidFill>
                  <a:srgbClr val="0000CC"/>
                </a:solidFill>
              </a:rPr>
              <a:t>begin </a:t>
            </a:r>
            <a:r>
              <a:rPr lang="zh-CN" altLang="en-US" sz="1800">
                <a:solidFill>
                  <a:srgbClr val="0000CC"/>
                </a:solidFill>
              </a:rPr>
              <a:t>和</a:t>
            </a:r>
            <a:r>
              <a:rPr lang="en-US" altLang="zh-CN" sz="1800">
                <a:solidFill>
                  <a:srgbClr val="0000CC"/>
                </a:solidFill>
              </a:rPr>
              <a:t>end </a:t>
            </a:r>
            <a:r>
              <a:rPr lang="zh-CN" altLang="en-US" sz="1800">
                <a:solidFill>
                  <a:srgbClr val="0000CC"/>
                </a:solidFill>
              </a:rPr>
              <a:t>括起</a:t>
            </a:r>
          </a:p>
          <a:p>
            <a:pPr eaLnBrk="1" hangingPunct="1">
              <a:lnSpc>
                <a:spcPct val="90000"/>
              </a:lnSpc>
              <a:buFont typeface="Wingdings" panose="05000000000000000000" pitchFamily="2" charset="2"/>
              <a:buNone/>
            </a:pPr>
            <a:r>
              <a:rPr lang="zh-CN" altLang="en-US" sz="1800"/>
              <a:t>			</a:t>
            </a:r>
            <a:r>
              <a:rPr lang="en-US" altLang="zh-CN" sz="1800"/>
              <a:t>2'b01:   begin so=1; co=0; end</a:t>
            </a:r>
          </a:p>
          <a:p>
            <a:pPr eaLnBrk="1" hangingPunct="1">
              <a:lnSpc>
                <a:spcPct val="90000"/>
              </a:lnSpc>
              <a:buFont typeface="Wingdings" panose="05000000000000000000" pitchFamily="2" charset="2"/>
              <a:buNone/>
            </a:pPr>
            <a:r>
              <a:rPr lang="en-US" altLang="zh-CN" sz="1800"/>
              <a:t>			2'b10:   begin so=1; co=0; end</a:t>
            </a:r>
          </a:p>
          <a:p>
            <a:pPr eaLnBrk="1" hangingPunct="1">
              <a:lnSpc>
                <a:spcPct val="90000"/>
              </a:lnSpc>
              <a:buFont typeface="Wingdings" panose="05000000000000000000" pitchFamily="2" charset="2"/>
              <a:buNone/>
            </a:pPr>
            <a:r>
              <a:rPr lang="en-US" altLang="zh-CN" sz="1800"/>
              <a:t>			2'b11:   begin so=0; co=1; end</a:t>
            </a:r>
          </a:p>
          <a:p>
            <a:pPr eaLnBrk="1" hangingPunct="1">
              <a:lnSpc>
                <a:spcPct val="90000"/>
              </a:lnSpc>
              <a:buFont typeface="Wingdings" panose="05000000000000000000" pitchFamily="2" charset="2"/>
              <a:buNone/>
            </a:pPr>
            <a:r>
              <a:rPr lang="en-US" altLang="zh-CN" sz="1800"/>
              <a:t>			default: begin so=0; co=0; end</a:t>
            </a:r>
          </a:p>
          <a:p>
            <a:pPr eaLnBrk="1" hangingPunct="1">
              <a:lnSpc>
                <a:spcPct val="90000"/>
              </a:lnSpc>
              <a:buFont typeface="Wingdings" panose="05000000000000000000" pitchFamily="2" charset="2"/>
              <a:buNone/>
            </a:pPr>
            <a:r>
              <a:rPr lang="en-US" altLang="zh-CN" sz="1800"/>
              <a:t>		endcase	</a:t>
            </a:r>
            <a:r>
              <a:rPr lang="en-US" altLang="zh-CN" sz="1800">
                <a:solidFill>
                  <a:srgbClr val="0000CC"/>
                </a:solidFill>
              </a:rPr>
              <a:t>//case</a:t>
            </a:r>
            <a:r>
              <a:rPr lang="zh-CN" altLang="en-US" sz="1800">
                <a:solidFill>
                  <a:srgbClr val="0000CC"/>
                </a:solidFill>
              </a:rPr>
              <a:t>语句结束</a:t>
            </a:r>
          </a:p>
          <a:p>
            <a:pPr eaLnBrk="1" hangingPunct="1">
              <a:lnSpc>
                <a:spcPct val="90000"/>
              </a:lnSpc>
              <a:buFont typeface="Wingdings" panose="05000000000000000000" pitchFamily="2" charset="2"/>
              <a:buNone/>
            </a:pPr>
            <a:r>
              <a:rPr lang="zh-CN" altLang="en-US" sz="1800"/>
              <a:t>	</a:t>
            </a:r>
            <a:r>
              <a:rPr lang="en-US" altLang="zh-CN" sz="1800"/>
              <a:t>end			</a:t>
            </a:r>
            <a:r>
              <a:rPr lang="en-US" altLang="zh-CN" sz="1800">
                <a:solidFill>
                  <a:srgbClr val="0000CC"/>
                </a:solidFill>
              </a:rPr>
              <a:t>//</a:t>
            </a:r>
            <a:r>
              <a:rPr lang="zh-CN" altLang="en-US" sz="1800">
                <a:solidFill>
                  <a:srgbClr val="0000CC"/>
                </a:solidFill>
              </a:rPr>
              <a:t>过程语句结束</a:t>
            </a:r>
          </a:p>
          <a:p>
            <a:pPr eaLnBrk="1" hangingPunct="1">
              <a:lnSpc>
                <a:spcPct val="90000"/>
              </a:lnSpc>
              <a:buFont typeface="Wingdings" panose="05000000000000000000" pitchFamily="2" charset="2"/>
              <a:buNone/>
            </a:pPr>
            <a:r>
              <a:rPr lang="en-US" altLang="zh-CN" sz="1800"/>
              <a:t>endmodule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3207F3BB-85C7-B21A-A282-25E773191695}"/>
              </a:ext>
            </a:extLst>
          </p:cNvPr>
          <p:cNvSpPr>
            <a:spLocks noGrp="1" noChangeArrowheads="1"/>
          </p:cNvSpPr>
          <p:nvPr>
            <p:ph type="body" idx="1"/>
          </p:nvPr>
        </p:nvSpPr>
        <p:spPr>
          <a:xfrm>
            <a:off x="179388" y="1214438"/>
            <a:ext cx="8964612" cy="1522412"/>
          </a:xfrm>
        </p:spPr>
        <p:txBody>
          <a:bodyPr/>
          <a:lstStyle/>
          <a:p>
            <a:pPr eaLnBrk="1" hangingPunct="1">
              <a:lnSpc>
                <a:spcPct val="105000"/>
              </a:lnSpc>
            </a:pPr>
            <a:r>
              <a:rPr lang="zh-CN" altLang="en-US" sz="2000"/>
              <a:t>其中，</a:t>
            </a:r>
            <a:r>
              <a:rPr lang="zh-CN" altLang="en-US" sz="2000">
                <a:solidFill>
                  <a:srgbClr val="0000FF"/>
                </a:solidFill>
              </a:rPr>
              <a:t>敏感信号表</a:t>
            </a:r>
            <a:r>
              <a:rPr lang="zh-CN" altLang="en-US" sz="2000"/>
              <a:t>可以是一个或多个用逗号（或 </a:t>
            </a:r>
            <a:r>
              <a:rPr lang="en-US" altLang="zh-CN" sz="2000"/>
              <a:t>or</a:t>
            </a:r>
            <a:r>
              <a:rPr lang="zh-CN" altLang="en-US" sz="2000"/>
              <a:t>）分隔的变量名。其含义表示其中</a:t>
            </a:r>
            <a:r>
              <a:rPr lang="zh-CN" altLang="en-US" sz="2000">
                <a:solidFill>
                  <a:srgbClr val="0000FF"/>
                </a:solidFill>
              </a:rPr>
              <a:t>任何变量有变化，都会导致过程块语句的执行</a:t>
            </a:r>
            <a:r>
              <a:rPr lang="zh-CN" altLang="en-US" sz="2000"/>
              <a:t>。</a:t>
            </a:r>
          </a:p>
          <a:p>
            <a:pPr eaLnBrk="1" hangingPunct="1">
              <a:lnSpc>
                <a:spcPct val="105000"/>
              </a:lnSpc>
            </a:pPr>
            <a:r>
              <a:rPr lang="zh-CN" altLang="en-US" sz="2000"/>
              <a:t>本例的敏感信号表说明，只要输入端口</a:t>
            </a:r>
            <a:r>
              <a:rPr lang="en-US" altLang="zh-CN" sz="2000"/>
              <a:t>a</a:t>
            </a:r>
            <a:r>
              <a:rPr lang="zh-CN" altLang="en-US" sz="2000"/>
              <a:t>或</a:t>
            </a:r>
            <a:r>
              <a:rPr lang="en-US" altLang="zh-CN" sz="2000"/>
              <a:t>b</a:t>
            </a:r>
            <a:r>
              <a:rPr lang="zh-CN" altLang="en-US" sz="2000"/>
              <a:t>的值有变化，则会导致过程块语句的执行，根据当前的</a:t>
            </a:r>
            <a:r>
              <a:rPr lang="en-US" altLang="zh-CN" sz="2000"/>
              <a:t>a</a:t>
            </a:r>
            <a:r>
              <a:rPr lang="zh-CN" altLang="en-US" sz="2000"/>
              <a:t>和</a:t>
            </a:r>
            <a:r>
              <a:rPr lang="en-US" altLang="zh-CN" sz="2000"/>
              <a:t>b</a:t>
            </a:r>
            <a:r>
              <a:rPr lang="zh-CN" altLang="en-US" sz="2000"/>
              <a:t>的值来求新的本位和</a:t>
            </a:r>
            <a:r>
              <a:rPr lang="en-US" altLang="zh-CN" sz="2000"/>
              <a:t>so</a:t>
            </a:r>
            <a:r>
              <a:rPr lang="zh-CN" altLang="en-US" sz="2000"/>
              <a:t>和进位</a:t>
            </a:r>
            <a:r>
              <a:rPr lang="en-US" altLang="zh-CN" sz="2000"/>
              <a:t>co</a:t>
            </a:r>
            <a:r>
              <a:rPr lang="zh-CN" altLang="en-US" sz="2000"/>
              <a:t>。</a:t>
            </a:r>
          </a:p>
        </p:txBody>
      </p:sp>
      <p:sp>
        <p:nvSpPr>
          <p:cNvPr id="53251" name="Rectangle 5">
            <a:extLst>
              <a:ext uri="{FF2B5EF4-FFF2-40B4-BE49-F238E27FC236}">
                <a16:creationId xmlns:a16="http://schemas.microsoft.com/office/drawing/2014/main" id="{C3C3A3AF-C61D-38F7-B20D-4D7CBB2099D0}"/>
              </a:ext>
            </a:extLst>
          </p:cNvPr>
          <p:cNvSpPr>
            <a:spLocks noChangeArrowheads="1"/>
          </p:cNvSpPr>
          <p:nvPr/>
        </p:nvSpPr>
        <p:spPr bwMode="auto">
          <a:xfrm>
            <a:off x="485775" y="388938"/>
            <a:ext cx="6299200" cy="711200"/>
          </a:xfrm>
          <a:prstGeom prst="rect">
            <a:avLst/>
          </a:prstGeom>
          <a:solidFill>
            <a:srgbClr val="BDDE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000"/>
              <a:t>always @ (</a:t>
            </a:r>
            <a:r>
              <a:rPr lang="zh-CN" altLang="en-US" sz="2000"/>
              <a:t>敏感信号表</a:t>
            </a:r>
            <a:r>
              <a:rPr lang="en-US" altLang="zh-CN" sz="2000"/>
              <a:t>)</a:t>
            </a:r>
          </a:p>
          <a:p>
            <a:pPr eaLnBrk="1" hangingPunct="1">
              <a:spcBef>
                <a:spcPct val="0"/>
              </a:spcBef>
              <a:buClrTx/>
              <a:buSzTx/>
              <a:buFontTx/>
              <a:buNone/>
            </a:pPr>
            <a:r>
              <a:rPr lang="zh-CN" altLang="en-US" sz="2000"/>
              <a:t>        包括块语句在内的各类顺序语句。</a:t>
            </a:r>
          </a:p>
        </p:txBody>
      </p:sp>
      <p:sp>
        <p:nvSpPr>
          <p:cNvPr id="43014" name="Rectangle 3">
            <a:extLst>
              <a:ext uri="{FF2B5EF4-FFF2-40B4-BE49-F238E27FC236}">
                <a16:creationId xmlns:a16="http://schemas.microsoft.com/office/drawing/2014/main" id="{7B53508A-B634-8B76-471C-E1A020F9E955}"/>
              </a:ext>
            </a:extLst>
          </p:cNvPr>
          <p:cNvSpPr>
            <a:spLocks noChangeArrowheads="1"/>
          </p:cNvSpPr>
          <p:nvPr/>
        </p:nvSpPr>
        <p:spPr bwMode="auto">
          <a:xfrm>
            <a:off x="368300" y="2762250"/>
            <a:ext cx="851535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05000"/>
              </a:lnSpc>
              <a:buFont typeface="Wingdings" panose="05000000000000000000" pitchFamily="2" charset="2"/>
              <a:buNone/>
            </a:pPr>
            <a:r>
              <a:rPr lang="zh-CN" altLang="en-US" sz="2000"/>
              <a:t>以关键词</a:t>
            </a:r>
            <a:r>
              <a:rPr lang="en-US" altLang="zh-CN" sz="2000"/>
              <a:t>case</a:t>
            </a:r>
            <a:r>
              <a:rPr lang="zh-CN" altLang="en-US" sz="2000"/>
              <a:t>语句引导的一个</a:t>
            </a:r>
            <a:r>
              <a:rPr lang="zh-CN" altLang="en-US" sz="2000">
                <a:solidFill>
                  <a:srgbClr val="0000FF"/>
                </a:solidFill>
              </a:rPr>
              <a:t>多分支语句</a:t>
            </a:r>
            <a:r>
              <a:rPr lang="zh-CN" altLang="en-US" sz="2000"/>
              <a:t>。其一般格式为：</a:t>
            </a:r>
          </a:p>
        </p:txBody>
      </p:sp>
      <p:sp>
        <p:nvSpPr>
          <p:cNvPr id="43015" name="Rectangle 3">
            <a:extLst>
              <a:ext uri="{FF2B5EF4-FFF2-40B4-BE49-F238E27FC236}">
                <a16:creationId xmlns:a16="http://schemas.microsoft.com/office/drawing/2014/main" id="{9FA49D92-F65F-DEC8-3C26-88B058888135}"/>
              </a:ext>
            </a:extLst>
          </p:cNvPr>
          <p:cNvSpPr>
            <a:spLocks noChangeArrowheads="1"/>
          </p:cNvSpPr>
          <p:nvPr/>
        </p:nvSpPr>
        <p:spPr bwMode="auto">
          <a:xfrm>
            <a:off x="500063" y="3340100"/>
            <a:ext cx="6297612" cy="1930400"/>
          </a:xfrm>
          <a:prstGeom prst="rect">
            <a:avLst/>
          </a:prstGeom>
          <a:solidFill>
            <a:srgbClr val="BDDE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000"/>
              <a:t>case (</a:t>
            </a:r>
            <a:r>
              <a:rPr lang="zh-CN" altLang="en-US" sz="2000"/>
              <a:t>表达式</a:t>
            </a:r>
            <a:r>
              <a:rPr lang="en-US" altLang="zh-CN" sz="2000"/>
              <a:t>)</a:t>
            </a:r>
          </a:p>
          <a:p>
            <a:pPr eaLnBrk="1" hangingPunct="1">
              <a:spcBef>
                <a:spcPct val="0"/>
              </a:spcBef>
              <a:buClrTx/>
              <a:buSzTx/>
              <a:buFontTx/>
              <a:buNone/>
            </a:pPr>
            <a:r>
              <a:rPr lang="en-US" altLang="zh-CN" sz="2000"/>
              <a:t> 	</a:t>
            </a:r>
            <a:r>
              <a:rPr lang="zh-CN" altLang="en-US" sz="2000"/>
              <a:t>取值</a:t>
            </a:r>
            <a:r>
              <a:rPr lang="en-US" altLang="zh-CN" sz="2000"/>
              <a:t>1: begin</a:t>
            </a:r>
            <a:r>
              <a:rPr lang="zh-CN" altLang="en-US" sz="2000"/>
              <a:t>语句</a:t>
            </a:r>
            <a:r>
              <a:rPr lang="en-US" altLang="zh-CN" sz="2000"/>
              <a:t>1; </a:t>
            </a:r>
            <a:r>
              <a:rPr lang="zh-CN" altLang="en-US" sz="2000"/>
              <a:t>语句</a:t>
            </a:r>
            <a:r>
              <a:rPr lang="en-US" altLang="zh-CN" sz="2000"/>
              <a:t>2;…; </a:t>
            </a:r>
            <a:r>
              <a:rPr lang="zh-CN" altLang="en-US" sz="2000"/>
              <a:t>语句</a:t>
            </a:r>
            <a:r>
              <a:rPr lang="en-US" altLang="zh-CN" sz="2000"/>
              <a:t>n;end</a:t>
            </a:r>
          </a:p>
          <a:p>
            <a:pPr eaLnBrk="1" hangingPunct="1">
              <a:spcBef>
                <a:spcPct val="0"/>
              </a:spcBef>
              <a:buClrTx/>
              <a:buSzTx/>
              <a:buFontTx/>
              <a:buNone/>
            </a:pPr>
            <a:r>
              <a:rPr lang="en-US" altLang="zh-CN" sz="2000"/>
              <a:t>	</a:t>
            </a:r>
            <a:r>
              <a:rPr lang="zh-CN" altLang="en-US" sz="2000"/>
              <a:t>取值</a:t>
            </a:r>
            <a:r>
              <a:rPr lang="en-US" altLang="zh-CN" sz="2000"/>
              <a:t>2: begin …; end</a:t>
            </a:r>
          </a:p>
          <a:p>
            <a:pPr eaLnBrk="1" hangingPunct="1">
              <a:spcBef>
                <a:spcPct val="0"/>
              </a:spcBef>
              <a:buClrTx/>
              <a:buSzTx/>
              <a:buFontTx/>
              <a:buNone/>
            </a:pPr>
            <a:r>
              <a:rPr lang="zh-CN" altLang="en-US" sz="2000"/>
              <a:t>　		</a:t>
            </a:r>
            <a:r>
              <a:rPr lang="en-US" altLang="zh-CN" sz="2000"/>
              <a:t>……</a:t>
            </a:r>
          </a:p>
          <a:p>
            <a:pPr eaLnBrk="1" hangingPunct="1">
              <a:spcBef>
                <a:spcPct val="0"/>
              </a:spcBef>
              <a:buClrTx/>
              <a:buSzTx/>
              <a:buFontTx/>
              <a:buNone/>
            </a:pPr>
            <a:r>
              <a:rPr lang="en-US" altLang="zh-CN" sz="2000"/>
              <a:t> 	default:begin …; end</a:t>
            </a:r>
          </a:p>
          <a:p>
            <a:pPr eaLnBrk="1" hangingPunct="1">
              <a:spcBef>
                <a:spcPct val="0"/>
              </a:spcBef>
              <a:buClrTx/>
              <a:buSzTx/>
              <a:buFontTx/>
              <a:buNone/>
            </a:pPr>
            <a:r>
              <a:rPr lang="en-US" altLang="zh-CN" sz="2000"/>
              <a:t>endcase </a:t>
            </a:r>
          </a:p>
        </p:txBody>
      </p:sp>
      <p:sp>
        <p:nvSpPr>
          <p:cNvPr id="43016" name="Rectangle 8">
            <a:extLst>
              <a:ext uri="{FF2B5EF4-FFF2-40B4-BE49-F238E27FC236}">
                <a16:creationId xmlns:a16="http://schemas.microsoft.com/office/drawing/2014/main" id="{517F414B-A09F-5B79-1D93-2FA660C73D8A}"/>
              </a:ext>
            </a:extLst>
          </p:cNvPr>
          <p:cNvSpPr>
            <a:spLocks noChangeArrowheads="1"/>
          </p:cNvSpPr>
          <p:nvPr/>
        </p:nvSpPr>
        <p:spPr bwMode="auto">
          <a:xfrm>
            <a:off x="501650" y="5346700"/>
            <a:ext cx="8408988"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05000"/>
              </a:lnSpc>
              <a:buFont typeface="Wingdings" panose="05000000000000000000" pitchFamily="2" charset="2"/>
              <a:buNone/>
            </a:pPr>
            <a:r>
              <a:rPr lang="zh-CN" altLang="en-US" sz="2000"/>
              <a:t>执行时，先求表达式的值，然后表达式的值与其后的各个取值比较：</a:t>
            </a:r>
          </a:p>
          <a:p>
            <a:pPr eaLnBrk="1" hangingPunct="1">
              <a:lnSpc>
                <a:spcPct val="105000"/>
              </a:lnSpc>
            </a:pPr>
            <a:r>
              <a:rPr lang="zh-CN" altLang="en-US" sz="2000"/>
              <a:t>  若与某个取值相同，则执行其后的语句，</a:t>
            </a:r>
          </a:p>
          <a:p>
            <a:pPr eaLnBrk="1" hangingPunct="1">
              <a:lnSpc>
                <a:spcPct val="105000"/>
              </a:lnSpc>
            </a:pPr>
            <a:r>
              <a:rPr lang="zh-CN" altLang="en-US" sz="2000"/>
              <a:t>  如果没有相同的值与之匹配，则执行</a:t>
            </a:r>
            <a:r>
              <a:rPr lang="en-US" altLang="zh-CN" sz="2000"/>
              <a:t>default</a:t>
            </a:r>
            <a:r>
              <a:rPr lang="zh-CN" altLang="en-US" sz="2000"/>
              <a:t>后的语句。</a:t>
            </a:r>
            <a:r>
              <a:rPr lang="zh-CN" altLang="en-US" sz="2000" b="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3014"/>
                                        </p:tgtEl>
                                        <p:attrNameLst>
                                          <p:attrName>style.visibility</p:attrName>
                                        </p:attrNameLst>
                                      </p:cBhvr>
                                      <p:to>
                                        <p:strVal val="visible"/>
                                      </p:to>
                                    </p:set>
                                    <p:animEffect transition="in" filter="box(in)">
                                      <p:cBhvr>
                                        <p:cTn id="7" dur="500"/>
                                        <p:tgtEl>
                                          <p:spTgt spid="43014"/>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3015"/>
                                        </p:tgtEl>
                                        <p:attrNameLst>
                                          <p:attrName>style.visibility</p:attrName>
                                        </p:attrNameLst>
                                      </p:cBhvr>
                                      <p:to>
                                        <p:strVal val="visible"/>
                                      </p:to>
                                    </p:set>
                                    <p:animEffect transition="in" filter="box(in)">
                                      <p:cBhvr>
                                        <p:cTn id="10" dur="500"/>
                                        <p:tgtEl>
                                          <p:spTgt spid="430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43016"/>
                                        </p:tgtEl>
                                        <p:attrNameLst>
                                          <p:attrName>style.visibility</p:attrName>
                                        </p:attrNameLst>
                                      </p:cBhvr>
                                      <p:to>
                                        <p:strVal val="visible"/>
                                      </p:to>
                                    </p:set>
                                    <p:animEffect transition="in" filter="box(in)">
                                      <p:cBhvr>
                                        <p:cTn id="15" dur="500"/>
                                        <p:tgtEl>
                                          <p:spTgt spid="43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4" grpId="0"/>
      <p:bldP spid="43015" grpId="0" animBg="1"/>
      <p:bldP spid="430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id="{892D4C3B-CE51-E686-E916-A44B34337D5B}"/>
              </a:ext>
            </a:extLst>
          </p:cNvPr>
          <p:cNvSpPr>
            <a:spLocks noGrp="1" noChangeArrowheads="1"/>
          </p:cNvSpPr>
          <p:nvPr>
            <p:ph type="body" idx="1"/>
          </p:nvPr>
        </p:nvSpPr>
        <p:spPr>
          <a:xfrm>
            <a:off x="179388" y="5030788"/>
            <a:ext cx="8775700" cy="1770062"/>
          </a:xfrm>
        </p:spPr>
        <p:txBody>
          <a:bodyPr/>
          <a:lstStyle/>
          <a:p>
            <a:pPr eaLnBrk="1" hangingPunct="1">
              <a:lnSpc>
                <a:spcPct val="140000"/>
              </a:lnSpc>
            </a:pPr>
            <a:r>
              <a:rPr lang="en-US" altLang="zh-CN" sz="1800"/>
              <a:t>Verilog</a:t>
            </a:r>
            <a:r>
              <a:rPr lang="zh-CN" altLang="en-US" sz="1800"/>
              <a:t>语法规定，凡是在</a:t>
            </a:r>
            <a:r>
              <a:rPr lang="en-US" altLang="zh-CN" sz="1800"/>
              <a:t>always</a:t>
            </a:r>
            <a:r>
              <a:rPr lang="zh-CN" altLang="en-US" sz="1800"/>
              <a:t>过程块中赋值的变量，必须用</a:t>
            </a:r>
            <a:r>
              <a:rPr lang="en-US" altLang="zh-CN" sz="1800"/>
              <a:t>reg</a:t>
            </a:r>
            <a:r>
              <a:rPr lang="zh-CN" altLang="en-US" sz="1800"/>
              <a:t>说明成寄存器类型，如本例中的 </a:t>
            </a:r>
            <a:r>
              <a:rPr lang="en-US" altLang="zh-CN" sz="1800">
                <a:solidFill>
                  <a:srgbClr val="0000FF"/>
                </a:solidFill>
              </a:rPr>
              <a:t>reg so,co</a:t>
            </a:r>
            <a:r>
              <a:rPr lang="zh-CN" altLang="en-US" sz="1800">
                <a:solidFill>
                  <a:srgbClr val="0000FF"/>
                </a:solidFill>
              </a:rPr>
              <a:t>；</a:t>
            </a:r>
            <a:r>
              <a:rPr lang="zh-CN" altLang="en-US" sz="1800"/>
              <a:t>所示，因为</a:t>
            </a:r>
            <a:r>
              <a:rPr lang="en-US" altLang="zh-CN" sz="1800"/>
              <a:t>so</a:t>
            </a:r>
            <a:r>
              <a:rPr lang="zh-CN" altLang="en-US" sz="1800"/>
              <a:t>和</a:t>
            </a:r>
            <a:r>
              <a:rPr lang="en-US" altLang="zh-CN" sz="1800"/>
              <a:t>co</a:t>
            </a:r>
            <a:r>
              <a:rPr lang="zh-CN" altLang="en-US" sz="1800"/>
              <a:t>都是在过程块中赋值的变量。</a:t>
            </a:r>
          </a:p>
          <a:p>
            <a:pPr eaLnBrk="1" hangingPunct="1">
              <a:lnSpc>
                <a:spcPct val="140000"/>
              </a:lnSpc>
            </a:pPr>
            <a:r>
              <a:rPr lang="zh-CN" altLang="en-US" sz="1800"/>
              <a:t>注意：此处说明为寄存器类型变量，是过程块内赋值语句的语法规定需要，并不意味着一定有寄存器</a:t>
            </a:r>
            <a:r>
              <a:rPr lang="en-US" altLang="zh-CN" sz="1800"/>
              <a:t>(</a:t>
            </a:r>
            <a:r>
              <a:rPr lang="zh-CN" altLang="en-US" sz="1800"/>
              <a:t>时序</a:t>
            </a:r>
            <a:r>
              <a:rPr lang="en-US" altLang="zh-CN" sz="1800"/>
              <a:t>)</a:t>
            </a:r>
            <a:r>
              <a:rPr lang="zh-CN" altLang="en-US" sz="1800"/>
              <a:t>电路与之对应。 </a:t>
            </a:r>
          </a:p>
        </p:txBody>
      </p:sp>
      <p:sp>
        <p:nvSpPr>
          <p:cNvPr id="54275" name="Rectangle 3">
            <a:extLst>
              <a:ext uri="{FF2B5EF4-FFF2-40B4-BE49-F238E27FC236}">
                <a16:creationId xmlns:a16="http://schemas.microsoft.com/office/drawing/2014/main" id="{394E1ECD-91F8-47C8-C3F7-021D9F604593}"/>
              </a:ext>
            </a:extLst>
          </p:cNvPr>
          <p:cNvSpPr>
            <a:spLocks noChangeArrowheads="1"/>
          </p:cNvSpPr>
          <p:nvPr/>
        </p:nvSpPr>
        <p:spPr bwMode="auto">
          <a:xfrm>
            <a:off x="222250" y="460375"/>
            <a:ext cx="8775700" cy="4430713"/>
          </a:xfrm>
          <a:prstGeom prst="rect">
            <a:avLst/>
          </a:prstGeom>
          <a:solidFill>
            <a:srgbClr val="BDDE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1800"/>
              <a:t>module h_adder(a,b,so,co);</a:t>
            </a:r>
          </a:p>
          <a:p>
            <a:pPr eaLnBrk="1" hangingPunct="1">
              <a:lnSpc>
                <a:spcPct val="90000"/>
              </a:lnSpc>
              <a:buFont typeface="Wingdings" panose="05000000000000000000" pitchFamily="2" charset="2"/>
              <a:buNone/>
            </a:pPr>
            <a:r>
              <a:rPr lang="en-US" altLang="zh-CN" sz="1800"/>
              <a:t>	input a,b;		</a:t>
            </a:r>
            <a:r>
              <a:rPr lang="en-US" altLang="zh-CN" sz="1800">
                <a:solidFill>
                  <a:srgbClr val="6600FF"/>
                </a:solidFill>
              </a:rPr>
              <a:t>//</a:t>
            </a:r>
            <a:r>
              <a:rPr lang="zh-CN" altLang="en-US" sz="1800">
                <a:solidFill>
                  <a:srgbClr val="6600FF"/>
                </a:solidFill>
              </a:rPr>
              <a:t>输入端口</a:t>
            </a:r>
          </a:p>
          <a:p>
            <a:pPr eaLnBrk="1" hangingPunct="1">
              <a:lnSpc>
                <a:spcPct val="90000"/>
              </a:lnSpc>
              <a:buFont typeface="Wingdings" panose="05000000000000000000" pitchFamily="2" charset="2"/>
              <a:buNone/>
            </a:pPr>
            <a:r>
              <a:rPr lang="zh-CN" altLang="en-US" sz="1800"/>
              <a:t>	</a:t>
            </a:r>
            <a:r>
              <a:rPr lang="en-US" altLang="zh-CN" sz="1800"/>
              <a:t>output so,co;	</a:t>
            </a:r>
            <a:r>
              <a:rPr lang="en-US" altLang="zh-CN" sz="1800">
                <a:solidFill>
                  <a:srgbClr val="6600FF"/>
                </a:solidFill>
              </a:rPr>
              <a:t>//</a:t>
            </a:r>
            <a:r>
              <a:rPr lang="zh-CN" altLang="en-US" sz="1800">
                <a:solidFill>
                  <a:srgbClr val="6600FF"/>
                </a:solidFill>
              </a:rPr>
              <a:t>输出端口，</a:t>
            </a:r>
            <a:r>
              <a:rPr lang="en-US" altLang="zh-CN" sz="1800">
                <a:solidFill>
                  <a:srgbClr val="6600FF"/>
                </a:solidFill>
              </a:rPr>
              <a:t>so</a:t>
            </a:r>
            <a:r>
              <a:rPr lang="zh-CN" altLang="en-US" sz="1800">
                <a:solidFill>
                  <a:srgbClr val="6600FF"/>
                </a:solidFill>
              </a:rPr>
              <a:t>为本位和，</a:t>
            </a:r>
            <a:r>
              <a:rPr lang="en-US" altLang="zh-CN" sz="1800">
                <a:solidFill>
                  <a:srgbClr val="6600FF"/>
                </a:solidFill>
              </a:rPr>
              <a:t>co</a:t>
            </a:r>
            <a:r>
              <a:rPr lang="zh-CN" altLang="en-US" sz="1800">
                <a:solidFill>
                  <a:srgbClr val="6600FF"/>
                </a:solidFill>
              </a:rPr>
              <a:t>为向高位的进位</a:t>
            </a:r>
          </a:p>
          <a:p>
            <a:pPr eaLnBrk="1" hangingPunct="1">
              <a:lnSpc>
                <a:spcPct val="90000"/>
              </a:lnSpc>
              <a:buFont typeface="Wingdings" panose="05000000000000000000" pitchFamily="2" charset="2"/>
              <a:buNone/>
            </a:pPr>
            <a:r>
              <a:rPr lang="zh-CN" altLang="en-US" sz="1800"/>
              <a:t>	</a:t>
            </a:r>
            <a:r>
              <a:rPr lang="en-US" altLang="zh-CN" sz="1800"/>
              <a:t>reg so,co;	         </a:t>
            </a:r>
            <a:r>
              <a:rPr lang="en-US" altLang="zh-CN" sz="1800">
                <a:solidFill>
                  <a:srgbClr val="6600FF"/>
                </a:solidFill>
              </a:rPr>
              <a:t>//</a:t>
            </a:r>
            <a:r>
              <a:rPr lang="zh-CN" altLang="en-US" sz="1800">
                <a:solidFill>
                  <a:srgbClr val="6600FF"/>
                </a:solidFill>
              </a:rPr>
              <a:t>寄存器变量说明，在过程中赋值的变量必须说明成</a:t>
            </a:r>
            <a:r>
              <a:rPr lang="en-US" altLang="zh-CN" sz="1800">
                <a:solidFill>
                  <a:srgbClr val="6600FF"/>
                </a:solidFill>
              </a:rPr>
              <a:t>reg</a:t>
            </a:r>
            <a:r>
              <a:rPr lang="zh-CN" altLang="en-US" sz="1800">
                <a:solidFill>
                  <a:srgbClr val="6600FF"/>
                </a:solidFill>
              </a:rPr>
              <a:t>型</a:t>
            </a:r>
          </a:p>
          <a:p>
            <a:pPr eaLnBrk="1" hangingPunct="1">
              <a:lnSpc>
                <a:spcPct val="90000"/>
              </a:lnSpc>
              <a:buFont typeface="Wingdings" panose="05000000000000000000" pitchFamily="2" charset="2"/>
              <a:buNone/>
            </a:pPr>
            <a:r>
              <a:rPr lang="zh-CN" altLang="en-US" sz="1800"/>
              <a:t>	</a:t>
            </a:r>
            <a:r>
              <a:rPr lang="en-US" altLang="zh-CN" sz="1800"/>
              <a:t>always @(a,b) begin </a:t>
            </a:r>
            <a:r>
              <a:rPr lang="en-US" altLang="zh-CN" sz="1800">
                <a:solidFill>
                  <a:srgbClr val="6600FF"/>
                </a:solidFill>
              </a:rPr>
              <a:t>//</a:t>
            </a:r>
            <a:r>
              <a:rPr lang="zh-CN" altLang="en-US" sz="1800">
                <a:solidFill>
                  <a:srgbClr val="6600FF"/>
                </a:solidFill>
              </a:rPr>
              <a:t>过程语句开始，当敏感信号</a:t>
            </a:r>
            <a:r>
              <a:rPr lang="en-US" altLang="zh-CN" sz="1800">
                <a:solidFill>
                  <a:srgbClr val="6600FF"/>
                </a:solidFill>
              </a:rPr>
              <a:t>a</a:t>
            </a:r>
            <a:r>
              <a:rPr lang="zh-CN" altLang="en-US" sz="1800">
                <a:solidFill>
                  <a:srgbClr val="6600FF"/>
                </a:solidFill>
              </a:rPr>
              <a:t>、</a:t>
            </a:r>
            <a:r>
              <a:rPr lang="en-US" altLang="zh-CN" sz="1800">
                <a:solidFill>
                  <a:srgbClr val="6600FF"/>
                </a:solidFill>
              </a:rPr>
              <a:t>b</a:t>
            </a:r>
            <a:r>
              <a:rPr lang="zh-CN" altLang="en-US" sz="1800">
                <a:solidFill>
                  <a:srgbClr val="6600FF"/>
                </a:solidFill>
              </a:rPr>
              <a:t>有变化，过程就执行</a:t>
            </a:r>
          </a:p>
          <a:p>
            <a:pPr eaLnBrk="1" hangingPunct="1">
              <a:lnSpc>
                <a:spcPct val="90000"/>
              </a:lnSpc>
              <a:buFont typeface="Wingdings" panose="05000000000000000000" pitchFamily="2" charset="2"/>
              <a:buNone/>
            </a:pPr>
            <a:r>
              <a:rPr lang="zh-CN" altLang="en-US" sz="1800"/>
              <a:t>		</a:t>
            </a:r>
            <a:r>
              <a:rPr lang="en-US" altLang="zh-CN" sz="1800"/>
              <a:t>case({a,b})	 </a:t>
            </a:r>
            <a:r>
              <a:rPr lang="en-US" altLang="zh-CN" sz="1800">
                <a:solidFill>
                  <a:srgbClr val="6600FF"/>
                </a:solidFill>
              </a:rPr>
              <a:t>//case</a:t>
            </a:r>
            <a:r>
              <a:rPr lang="zh-CN" altLang="en-US" sz="1800">
                <a:solidFill>
                  <a:srgbClr val="6600FF"/>
                </a:solidFill>
              </a:rPr>
              <a:t>语句开始</a:t>
            </a:r>
          </a:p>
          <a:p>
            <a:pPr eaLnBrk="1" hangingPunct="1">
              <a:lnSpc>
                <a:spcPct val="90000"/>
              </a:lnSpc>
              <a:buFont typeface="Wingdings" panose="05000000000000000000" pitchFamily="2" charset="2"/>
              <a:buNone/>
            </a:pPr>
            <a:r>
              <a:rPr lang="zh-CN" altLang="en-US" sz="1800"/>
              <a:t>			</a:t>
            </a:r>
            <a:r>
              <a:rPr lang="en-US" altLang="zh-CN" sz="1800"/>
              <a:t>2'b00:   begin so=0; co=0; end	</a:t>
            </a:r>
            <a:r>
              <a:rPr lang="en-US" altLang="zh-CN" sz="1800">
                <a:solidFill>
                  <a:srgbClr val="6600FF"/>
                </a:solidFill>
              </a:rPr>
              <a:t>//</a:t>
            </a:r>
            <a:r>
              <a:rPr lang="zh-CN" altLang="en-US" sz="1800">
                <a:solidFill>
                  <a:srgbClr val="6600FF"/>
                </a:solidFill>
              </a:rPr>
              <a:t>块语句用</a:t>
            </a:r>
            <a:r>
              <a:rPr lang="en-US" altLang="zh-CN" sz="1800">
                <a:solidFill>
                  <a:srgbClr val="6600FF"/>
                </a:solidFill>
              </a:rPr>
              <a:t>begin </a:t>
            </a:r>
            <a:r>
              <a:rPr lang="zh-CN" altLang="en-US" sz="1800">
                <a:solidFill>
                  <a:srgbClr val="6600FF"/>
                </a:solidFill>
              </a:rPr>
              <a:t>和</a:t>
            </a:r>
            <a:r>
              <a:rPr lang="en-US" altLang="zh-CN" sz="1800">
                <a:solidFill>
                  <a:srgbClr val="6600FF"/>
                </a:solidFill>
              </a:rPr>
              <a:t>end </a:t>
            </a:r>
            <a:r>
              <a:rPr lang="zh-CN" altLang="en-US" sz="1800">
                <a:solidFill>
                  <a:srgbClr val="6600FF"/>
                </a:solidFill>
              </a:rPr>
              <a:t>括起</a:t>
            </a:r>
          </a:p>
          <a:p>
            <a:pPr eaLnBrk="1" hangingPunct="1">
              <a:lnSpc>
                <a:spcPct val="90000"/>
              </a:lnSpc>
              <a:buFont typeface="Wingdings" panose="05000000000000000000" pitchFamily="2" charset="2"/>
              <a:buNone/>
            </a:pPr>
            <a:r>
              <a:rPr lang="zh-CN" altLang="en-US" sz="1800"/>
              <a:t>			</a:t>
            </a:r>
            <a:r>
              <a:rPr lang="en-US" altLang="zh-CN" sz="1800"/>
              <a:t>2'b01:   begin so=1; co=0; end</a:t>
            </a:r>
          </a:p>
          <a:p>
            <a:pPr eaLnBrk="1" hangingPunct="1">
              <a:lnSpc>
                <a:spcPct val="90000"/>
              </a:lnSpc>
              <a:buFont typeface="Wingdings" panose="05000000000000000000" pitchFamily="2" charset="2"/>
              <a:buNone/>
            </a:pPr>
            <a:r>
              <a:rPr lang="en-US" altLang="zh-CN" sz="1800"/>
              <a:t>			2'b10:   begin so=1; co=0; end</a:t>
            </a:r>
          </a:p>
          <a:p>
            <a:pPr eaLnBrk="1" hangingPunct="1">
              <a:lnSpc>
                <a:spcPct val="90000"/>
              </a:lnSpc>
              <a:buFont typeface="Wingdings" panose="05000000000000000000" pitchFamily="2" charset="2"/>
              <a:buNone/>
            </a:pPr>
            <a:r>
              <a:rPr lang="en-US" altLang="zh-CN" sz="1800"/>
              <a:t>			2'b11:   begin so=0; co=1; end</a:t>
            </a:r>
          </a:p>
          <a:p>
            <a:pPr eaLnBrk="1" hangingPunct="1">
              <a:lnSpc>
                <a:spcPct val="90000"/>
              </a:lnSpc>
              <a:buFont typeface="Wingdings" panose="05000000000000000000" pitchFamily="2" charset="2"/>
              <a:buNone/>
            </a:pPr>
            <a:r>
              <a:rPr lang="en-US" altLang="zh-CN" sz="1800"/>
              <a:t>			default: begin so=0; co=0; end</a:t>
            </a:r>
          </a:p>
          <a:p>
            <a:pPr eaLnBrk="1" hangingPunct="1">
              <a:lnSpc>
                <a:spcPct val="90000"/>
              </a:lnSpc>
              <a:buFont typeface="Wingdings" panose="05000000000000000000" pitchFamily="2" charset="2"/>
              <a:buNone/>
            </a:pPr>
            <a:r>
              <a:rPr lang="en-US" altLang="zh-CN" sz="1800"/>
              <a:t>		endcase	</a:t>
            </a:r>
            <a:r>
              <a:rPr lang="en-US" altLang="zh-CN" sz="1800">
                <a:solidFill>
                  <a:srgbClr val="6600FF"/>
                </a:solidFill>
              </a:rPr>
              <a:t>//case</a:t>
            </a:r>
            <a:r>
              <a:rPr lang="zh-CN" altLang="en-US" sz="1800">
                <a:solidFill>
                  <a:srgbClr val="6600FF"/>
                </a:solidFill>
              </a:rPr>
              <a:t>语句结束</a:t>
            </a:r>
          </a:p>
          <a:p>
            <a:pPr eaLnBrk="1" hangingPunct="1">
              <a:lnSpc>
                <a:spcPct val="90000"/>
              </a:lnSpc>
              <a:buFont typeface="Wingdings" panose="05000000000000000000" pitchFamily="2" charset="2"/>
              <a:buNone/>
            </a:pPr>
            <a:r>
              <a:rPr lang="zh-CN" altLang="en-US" sz="1800"/>
              <a:t>	</a:t>
            </a:r>
            <a:r>
              <a:rPr lang="en-US" altLang="zh-CN" sz="1800"/>
              <a:t>end			</a:t>
            </a:r>
            <a:r>
              <a:rPr lang="en-US" altLang="zh-CN" sz="1800">
                <a:solidFill>
                  <a:srgbClr val="6600FF"/>
                </a:solidFill>
              </a:rPr>
              <a:t>//</a:t>
            </a:r>
            <a:r>
              <a:rPr lang="zh-CN" altLang="en-US" sz="1800">
                <a:solidFill>
                  <a:srgbClr val="6600FF"/>
                </a:solidFill>
              </a:rPr>
              <a:t>过程语句结束</a:t>
            </a:r>
          </a:p>
          <a:p>
            <a:pPr eaLnBrk="1" hangingPunct="1">
              <a:lnSpc>
                <a:spcPct val="90000"/>
              </a:lnSpc>
              <a:buFont typeface="Wingdings" panose="05000000000000000000" pitchFamily="2" charset="2"/>
              <a:buNone/>
            </a:pPr>
            <a:r>
              <a:rPr lang="en-US" altLang="zh-CN" sz="1800"/>
              <a:t>endmodule</a:t>
            </a:r>
          </a:p>
        </p:txBody>
      </p:sp>
      <p:sp>
        <p:nvSpPr>
          <p:cNvPr id="54276" name="Rectangle 2">
            <a:extLst>
              <a:ext uri="{FF2B5EF4-FFF2-40B4-BE49-F238E27FC236}">
                <a16:creationId xmlns:a16="http://schemas.microsoft.com/office/drawing/2014/main" id="{E321CA0A-147B-6002-DC6F-15557AA3AA60}"/>
              </a:ext>
            </a:extLst>
          </p:cNvPr>
          <p:cNvSpPr>
            <a:spLocks noChangeArrowheads="1"/>
          </p:cNvSpPr>
          <p:nvPr/>
        </p:nvSpPr>
        <p:spPr bwMode="auto">
          <a:xfrm>
            <a:off x="220663" y="28575"/>
            <a:ext cx="8777287" cy="43338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a:t>半加器描述之三，基于</a:t>
            </a:r>
            <a:r>
              <a:rPr lang="en-US" altLang="zh-CN" sz="2000"/>
              <a:t>case </a:t>
            </a:r>
            <a:r>
              <a:rPr lang="zh-CN" altLang="en-US" sz="2000"/>
              <a:t>语句的类真值表描述</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F9A0E8B9-38D4-89CD-1710-80C039642AC8}"/>
              </a:ext>
            </a:extLst>
          </p:cNvPr>
          <p:cNvSpPr>
            <a:spLocks noGrp="1" noChangeArrowheads="1"/>
          </p:cNvSpPr>
          <p:nvPr>
            <p:ph type="title"/>
          </p:nvPr>
        </p:nvSpPr>
        <p:spPr>
          <a:xfrm>
            <a:off x="476250" y="950913"/>
            <a:ext cx="7793038" cy="477837"/>
          </a:xfrm>
          <a:solidFill>
            <a:srgbClr val="FFFF00"/>
          </a:solidFill>
          <a:ln>
            <a:solidFill>
              <a:schemeClr val="tx1"/>
            </a:solidFill>
            <a:miter lim="800000"/>
            <a:headEnd/>
            <a:tailEnd/>
          </a:ln>
        </p:spPr>
        <p:txBody>
          <a:bodyPr/>
          <a:lstStyle/>
          <a:p>
            <a:pPr eaLnBrk="1" hangingPunct="1"/>
            <a:r>
              <a:rPr lang="en-US" altLang="zh-CN" sz="2400">
                <a:solidFill>
                  <a:schemeClr val="tx1"/>
                </a:solidFill>
              </a:rPr>
              <a:t>Verilog HDL</a:t>
            </a:r>
            <a:r>
              <a:rPr lang="zh-CN" altLang="en-US" sz="2400">
                <a:solidFill>
                  <a:schemeClr val="tx1"/>
                </a:solidFill>
              </a:rPr>
              <a:t>对二进制数的表示格式 </a:t>
            </a:r>
          </a:p>
        </p:txBody>
      </p:sp>
      <p:sp>
        <p:nvSpPr>
          <p:cNvPr id="45059" name="Rectangle 3">
            <a:extLst>
              <a:ext uri="{FF2B5EF4-FFF2-40B4-BE49-F238E27FC236}">
                <a16:creationId xmlns:a16="http://schemas.microsoft.com/office/drawing/2014/main" id="{844B4BCA-00B6-0BB9-7F50-7AF762F44E33}"/>
              </a:ext>
            </a:extLst>
          </p:cNvPr>
          <p:cNvSpPr>
            <a:spLocks noGrp="1" noChangeArrowheads="1"/>
          </p:cNvSpPr>
          <p:nvPr>
            <p:ph type="body" idx="1"/>
          </p:nvPr>
        </p:nvSpPr>
        <p:spPr>
          <a:xfrm>
            <a:off x="561975" y="2522538"/>
            <a:ext cx="8393113" cy="3786187"/>
          </a:xfrm>
        </p:spPr>
        <p:txBody>
          <a:bodyPr/>
          <a:lstStyle/>
          <a:p>
            <a:pPr marL="0" indent="0" eaLnBrk="1" hangingPunct="1">
              <a:lnSpc>
                <a:spcPct val="140000"/>
              </a:lnSpc>
              <a:buFont typeface="Wingdings" panose="05000000000000000000" pitchFamily="2" charset="2"/>
              <a:buNone/>
              <a:defRPr/>
            </a:pPr>
            <a:r>
              <a:rPr lang="zh-CN" altLang="en-US" sz="2000" dirty="0"/>
              <a:t>其中：</a:t>
            </a:r>
          </a:p>
          <a:p>
            <a:pPr eaLnBrk="1" hangingPunct="1">
              <a:lnSpc>
                <a:spcPct val="140000"/>
              </a:lnSpc>
              <a:defRPr/>
            </a:pPr>
            <a:r>
              <a:rPr lang="en-US" altLang="zh-CN" sz="2000" dirty="0"/>
              <a:t>(1) </a:t>
            </a:r>
            <a:r>
              <a:rPr lang="zh-CN" altLang="en-US" sz="2000" dirty="0"/>
              <a:t>位宽与进制之间用左撇号分开；</a:t>
            </a:r>
          </a:p>
          <a:p>
            <a:pPr eaLnBrk="1" hangingPunct="1">
              <a:lnSpc>
                <a:spcPct val="140000"/>
              </a:lnSpc>
              <a:defRPr/>
            </a:pPr>
            <a:r>
              <a:rPr lang="en-US" altLang="zh-CN" sz="2000" dirty="0"/>
              <a:t>(2) </a:t>
            </a:r>
            <a:r>
              <a:rPr lang="zh-CN" altLang="en-US" sz="2000" dirty="0"/>
              <a:t>位宽用十进制数表示，描述数字用二进制数表示时的位数；</a:t>
            </a:r>
          </a:p>
          <a:p>
            <a:pPr eaLnBrk="1" hangingPunct="1">
              <a:lnSpc>
                <a:spcPct val="140000"/>
              </a:lnSpc>
              <a:defRPr/>
            </a:pPr>
            <a:r>
              <a:rPr lang="en-US" altLang="zh-CN" sz="2000" dirty="0"/>
              <a:t>(3) </a:t>
            </a:r>
            <a:r>
              <a:rPr lang="zh-CN" altLang="en-US" sz="2000" dirty="0"/>
              <a:t>进制用字母表示，可以是</a:t>
            </a:r>
            <a:r>
              <a:rPr lang="en-US" altLang="zh-CN" sz="2000" dirty="0"/>
              <a:t>B</a:t>
            </a:r>
            <a:r>
              <a:rPr lang="zh-CN" altLang="en-US" sz="2000" dirty="0"/>
              <a:t>、</a:t>
            </a:r>
            <a:r>
              <a:rPr lang="en-US" altLang="zh-CN" sz="2000" dirty="0"/>
              <a:t>O</a:t>
            </a:r>
            <a:r>
              <a:rPr lang="zh-CN" altLang="en-US" sz="2000" dirty="0"/>
              <a:t>、</a:t>
            </a:r>
            <a:r>
              <a:rPr lang="en-US" altLang="zh-CN" sz="2000" dirty="0"/>
              <a:t>H</a:t>
            </a:r>
            <a:r>
              <a:rPr lang="zh-CN" altLang="en-US" sz="2000" dirty="0"/>
              <a:t>、</a:t>
            </a:r>
            <a:r>
              <a:rPr lang="en-US" altLang="zh-CN" sz="2000" dirty="0"/>
              <a:t>D</a:t>
            </a:r>
            <a:r>
              <a:rPr lang="zh-CN" altLang="en-US" sz="2000" dirty="0"/>
              <a:t>之一，不区分大小写，分别表示二进制、八进制、十六进制和十进制。</a:t>
            </a:r>
            <a:endParaRPr lang="en-US" altLang="zh-CN" sz="2000" dirty="0"/>
          </a:p>
          <a:p>
            <a:pPr eaLnBrk="1" hangingPunct="1">
              <a:lnSpc>
                <a:spcPct val="140000"/>
              </a:lnSpc>
              <a:defRPr/>
            </a:pPr>
            <a:r>
              <a:rPr lang="zh-CN" altLang="en-US" sz="2000" dirty="0"/>
              <a:t>例如</a:t>
            </a:r>
            <a:r>
              <a:rPr lang="en-US" altLang="zh-CN" sz="2000" dirty="0"/>
              <a:t>4</a:t>
            </a:r>
            <a:r>
              <a:rPr lang="en-US" altLang="zh-CN" sz="2000" dirty="0">
                <a:latin typeface="Arial" charset="0"/>
              </a:rPr>
              <a:t>’</a:t>
            </a:r>
            <a:r>
              <a:rPr lang="en-US" altLang="zh-CN" sz="2000" dirty="0"/>
              <a:t>hF</a:t>
            </a:r>
            <a:r>
              <a:rPr lang="zh-CN" altLang="en-US" sz="2000" dirty="0"/>
              <a:t>表示二进制</a:t>
            </a:r>
            <a:r>
              <a:rPr lang="en-US" altLang="zh-CN" sz="2000" dirty="0"/>
              <a:t>1111</a:t>
            </a:r>
            <a:r>
              <a:rPr lang="zh-CN" altLang="en-US" sz="2000" dirty="0"/>
              <a:t>，也可表示成</a:t>
            </a:r>
            <a:r>
              <a:rPr lang="en-US" altLang="zh-CN" sz="2000" dirty="0"/>
              <a:t>4</a:t>
            </a:r>
            <a:r>
              <a:rPr lang="en-US" altLang="zh-CN" sz="2000" dirty="0">
                <a:latin typeface="Arial" charset="0"/>
              </a:rPr>
              <a:t>’</a:t>
            </a:r>
            <a:r>
              <a:rPr lang="en-US" altLang="zh-CN" sz="2000" dirty="0"/>
              <a:t>b1111</a:t>
            </a:r>
            <a:r>
              <a:rPr lang="zh-CN" altLang="en-US" sz="2000" dirty="0"/>
              <a:t>，或</a:t>
            </a:r>
            <a:r>
              <a:rPr lang="en-US" altLang="zh-CN" sz="2000" dirty="0"/>
              <a:t>4</a:t>
            </a:r>
            <a:r>
              <a:rPr lang="en-US" altLang="zh-CN" sz="2000" dirty="0">
                <a:latin typeface="Arial" charset="0"/>
              </a:rPr>
              <a:t>’</a:t>
            </a:r>
            <a:r>
              <a:rPr lang="en-US" altLang="zh-CN" sz="2000" dirty="0"/>
              <a:t>o17</a:t>
            </a:r>
            <a:r>
              <a:rPr lang="zh-CN" altLang="en-US" sz="2000" dirty="0"/>
              <a:t>，或</a:t>
            </a:r>
            <a:r>
              <a:rPr lang="en-US" altLang="zh-CN" sz="2000" dirty="0"/>
              <a:t>4</a:t>
            </a:r>
            <a:r>
              <a:rPr lang="en-US" altLang="zh-CN" sz="2000" dirty="0">
                <a:latin typeface="Arial" charset="0"/>
              </a:rPr>
              <a:t>’</a:t>
            </a:r>
            <a:r>
              <a:rPr lang="en-US" altLang="zh-CN" sz="2000" dirty="0"/>
              <a:t>d15</a:t>
            </a:r>
            <a:r>
              <a:rPr lang="zh-CN" altLang="en-US" sz="2000" dirty="0"/>
              <a:t>。 </a:t>
            </a:r>
          </a:p>
        </p:txBody>
      </p:sp>
      <p:sp>
        <p:nvSpPr>
          <p:cNvPr id="55300" name="矩形 1">
            <a:extLst>
              <a:ext uri="{FF2B5EF4-FFF2-40B4-BE49-F238E27FC236}">
                <a16:creationId xmlns:a16="http://schemas.microsoft.com/office/drawing/2014/main" id="{453FDEFF-AEF9-2658-82C7-7381A87D9E89}"/>
              </a:ext>
            </a:extLst>
          </p:cNvPr>
          <p:cNvSpPr>
            <a:spLocks noChangeArrowheads="1"/>
          </p:cNvSpPr>
          <p:nvPr/>
        </p:nvSpPr>
        <p:spPr bwMode="auto">
          <a:xfrm>
            <a:off x="931863" y="1597025"/>
            <a:ext cx="3562350" cy="573088"/>
          </a:xfrm>
          <a:prstGeom prst="rect">
            <a:avLst/>
          </a:prstGeom>
          <a:solidFill>
            <a:srgbClr val="BDDE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buFont typeface="Wingdings" panose="05000000000000000000" pitchFamily="2" charset="2"/>
              <a:buNone/>
            </a:pPr>
            <a:r>
              <a:rPr lang="en-US" altLang="zh-CN" sz="2000"/>
              <a:t>&lt;</a:t>
            </a:r>
            <a:r>
              <a:rPr lang="zh-CN" altLang="en-US" sz="2000"/>
              <a:t>位宽</a:t>
            </a:r>
            <a:r>
              <a:rPr lang="en-US" altLang="zh-CN" sz="2000"/>
              <a:t>&gt;’&lt;</a:t>
            </a:r>
            <a:r>
              <a:rPr lang="zh-CN" altLang="en-US" sz="2000"/>
              <a:t>进制</a:t>
            </a:r>
            <a:r>
              <a:rPr lang="en-US" altLang="zh-CN" sz="2000"/>
              <a:t>&gt;&lt;</a:t>
            </a:r>
            <a:r>
              <a:rPr lang="zh-CN" altLang="en-US" sz="2000"/>
              <a:t>数字</a:t>
            </a:r>
            <a:r>
              <a:rPr lang="en-US" altLang="zh-CN" sz="2000"/>
              <a:t>&gt;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5F39F257-C72A-277C-92A2-31CE1E2E0807}"/>
              </a:ext>
            </a:extLst>
          </p:cNvPr>
          <p:cNvSpPr>
            <a:spLocks noGrp="1" noChangeArrowheads="1"/>
          </p:cNvSpPr>
          <p:nvPr>
            <p:ph type="body" idx="1"/>
          </p:nvPr>
        </p:nvSpPr>
        <p:spPr>
          <a:xfrm>
            <a:off x="220663" y="274638"/>
            <a:ext cx="8775700" cy="485775"/>
          </a:xfrm>
        </p:spPr>
        <p:txBody>
          <a:bodyPr/>
          <a:lstStyle/>
          <a:p>
            <a:pPr eaLnBrk="1" hangingPunct="1">
              <a:lnSpc>
                <a:spcPct val="120000"/>
              </a:lnSpc>
            </a:pPr>
            <a:r>
              <a:rPr lang="en-US" altLang="zh-CN" sz="2000"/>
              <a:t>【</a:t>
            </a:r>
            <a:r>
              <a:rPr lang="zh-CN" altLang="en-US" sz="2000"/>
              <a:t>例</a:t>
            </a:r>
            <a:r>
              <a:rPr lang="en-US" altLang="zh-CN" sz="2000"/>
              <a:t>4.7】  </a:t>
            </a:r>
            <a:r>
              <a:rPr lang="zh-CN" altLang="en-US" sz="2000"/>
              <a:t>在例</a:t>
            </a:r>
            <a:r>
              <a:rPr lang="en-US" altLang="zh-CN" sz="2000"/>
              <a:t>4.6</a:t>
            </a:r>
            <a:r>
              <a:rPr lang="zh-CN" altLang="en-US" sz="2000"/>
              <a:t>的半加器的基础上，用</a:t>
            </a:r>
            <a:r>
              <a:rPr lang="en-US" altLang="zh-CN" sz="2000"/>
              <a:t>Verilg HDL</a:t>
            </a:r>
            <a:r>
              <a:rPr lang="zh-CN" altLang="en-US" sz="2000"/>
              <a:t>设计一位全加器。</a:t>
            </a:r>
          </a:p>
        </p:txBody>
      </p:sp>
      <p:pic>
        <p:nvPicPr>
          <p:cNvPr id="46084" name="Picture 4">
            <a:extLst>
              <a:ext uri="{FF2B5EF4-FFF2-40B4-BE49-F238E27FC236}">
                <a16:creationId xmlns:a16="http://schemas.microsoft.com/office/drawing/2014/main" id="{BC29D906-DC31-858F-42EB-1086E5517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3" y="4294188"/>
            <a:ext cx="7983537" cy="185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81FEC32A-9D61-F0E6-0FE0-8536449A5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25" y="1976438"/>
            <a:ext cx="3989388" cy="1681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773E713-B43B-2B6A-08A0-263099057446}"/>
              </a:ext>
            </a:extLst>
          </p:cNvPr>
          <p:cNvSpPr>
            <a:spLocks noChangeArrowheads="1"/>
          </p:cNvSpPr>
          <p:nvPr/>
        </p:nvSpPr>
        <p:spPr bwMode="auto">
          <a:xfrm>
            <a:off x="650875" y="849313"/>
            <a:ext cx="791527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a:t>        由于一个</a:t>
            </a:r>
            <a:r>
              <a:rPr lang="en-US" altLang="zh-CN" sz="1800"/>
              <a:t>Verilog</a:t>
            </a:r>
            <a:r>
              <a:rPr lang="zh-CN" altLang="en-US" sz="1800"/>
              <a:t>模块对应一个硬件电路功能实体器件，利用</a:t>
            </a:r>
            <a:r>
              <a:rPr lang="en-US" altLang="zh-CN" sz="1800"/>
              <a:t>Verilog</a:t>
            </a:r>
            <a:r>
              <a:rPr lang="zh-CN" altLang="en-US" sz="1800"/>
              <a:t>元件例化语句设计上层模块，将半加器实体器件连接起来构成一个完整的系统。</a:t>
            </a:r>
          </a:p>
        </p:txBody>
      </p:sp>
      <p:pic>
        <p:nvPicPr>
          <p:cNvPr id="9" name="Picture 74">
            <a:extLst>
              <a:ext uri="{FF2B5EF4-FFF2-40B4-BE49-F238E27FC236}">
                <a16:creationId xmlns:a16="http://schemas.microsoft.com/office/drawing/2014/main" id="{E99F033A-61F5-214C-5E61-35FC58D20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438" y="1976438"/>
            <a:ext cx="4110037" cy="16811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46084"/>
                                        </p:tgtEl>
                                        <p:attrNameLst>
                                          <p:attrName>style.visibility</p:attrName>
                                        </p:attrNameLst>
                                      </p:cBhvr>
                                      <p:to>
                                        <p:strVal val="visible"/>
                                      </p:to>
                                    </p:set>
                                    <p:animEffect transition="in" filter="barn(inVertical)">
                                      <p:cBhvr>
                                        <p:cTn id="20"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id="{1D49122E-EC27-768B-D074-4A3AC1180EC4}"/>
              </a:ext>
            </a:extLst>
          </p:cNvPr>
          <p:cNvSpPr>
            <a:spLocks noGrp="1" noChangeArrowheads="1"/>
          </p:cNvSpPr>
          <p:nvPr>
            <p:ph type="body" idx="1"/>
          </p:nvPr>
        </p:nvSpPr>
        <p:spPr>
          <a:xfrm>
            <a:off x="0" y="811213"/>
            <a:ext cx="9144000" cy="3683000"/>
          </a:xfrm>
          <a:solidFill>
            <a:srgbClr val="AFD7FF"/>
          </a:solidFill>
          <a:ln>
            <a:solidFill>
              <a:schemeClr val="tx1"/>
            </a:solidFill>
            <a:miter lim="800000"/>
            <a:headEnd/>
            <a:tailEnd/>
          </a:ln>
        </p:spPr>
        <p:txBody>
          <a:bodyPr/>
          <a:lstStyle/>
          <a:p>
            <a:pPr eaLnBrk="1" hangingPunct="1">
              <a:lnSpc>
                <a:spcPct val="90000"/>
              </a:lnSpc>
              <a:buFont typeface="Wingdings" panose="05000000000000000000" pitchFamily="2" charset="2"/>
              <a:buNone/>
            </a:pPr>
            <a:endParaRPr lang="en-US" altLang="zh-CN" sz="2000"/>
          </a:p>
          <a:p>
            <a:pPr eaLnBrk="1" hangingPunct="1">
              <a:lnSpc>
                <a:spcPct val="90000"/>
              </a:lnSpc>
              <a:buFont typeface="Wingdings" panose="05000000000000000000" pitchFamily="2" charset="2"/>
              <a:buNone/>
            </a:pPr>
            <a:r>
              <a:rPr lang="en-US" altLang="zh-CN" sz="2000"/>
              <a:t>module f_adder(ain,bin,cin,sout,cout);    </a:t>
            </a:r>
            <a:r>
              <a:rPr lang="en-US" altLang="zh-CN" sz="2000">
                <a:solidFill>
                  <a:srgbClr val="6600FF"/>
                </a:solidFill>
              </a:rPr>
              <a:t>//</a:t>
            </a:r>
            <a:r>
              <a:rPr lang="zh-CN" altLang="en-US" sz="2000">
                <a:solidFill>
                  <a:srgbClr val="6600FF"/>
                </a:solidFill>
              </a:rPr>
              <a:t>一位全加器顶层设计描述</a:t>
            </a:r>
          </a:p>
          <a:p>
            <a:pPr eaLnBrk="1" hangingPunct="1">
              <a:lnSpc>
                <a:spcPct val="90000"/>
              </a:lnSpc>
              <a:buFont typeface="Wingdings" panose="05000000000000000000" pitchFamily="2" charset="2"/>
              <a:buNone/>
            </a:pPr>
            <a:r>
              <a:rPr lang="zh-CN" altLang="en-US" sz="2000"/>
              <a:t>  </a:t>
            </a:r>
            <a:r>
              <a:rPr lang="en-US" altLang="zh-CN" sz="2000"/>
              <a:t>input ain,bin,cin;			</a:t>
            </a:r>
            <a:r>
              <a:rPr lang="en-US" altLang="zh-CN" sz="2000">
                <a:solidFill>
                  <a:srgbClr val="6600FF"/>
                </a:solidFill>
              </a:rPr>
              <a:t>//</a:t>
            </a:r>
            <a:r>
              <a:rPr lang="zh-CN" altLang="en-US" sz="2000">
                <a:solidFill>
                  <a:srgbClr val="6600FF"/>
                </a:solidFill>
              </a:rPr>
              <a:t>定义输入变量</a:t>
            </a:r>
          </a:p>
          <a:p>
            <a:pPr eaLnBrk="1" hangingPunct="1">
              <a:lnSpc>
                <a:spcPct val="90000"/>
              </a:lnSpc>
              <a:buFont typeface="Wingdings" panose="05000000000000000000" pitchFamily="2" charset="2"/>
              <a:buNone/>
            </a:pPr>
            <a:r>
              <a:rPr lang="zh-CN" altLang="en-US" sz="2000"/>
              <a:t>  </a:t>
            </a:r>
            <a:r>
              <a:rPr lang="en-US" altLang="zh-CN" sz="2000"/>
              <a:t>output sout,cout;			</a:t>
            </a:r>
            <a:r>
              <a:rPr lang="en-US" altLang="zh-CN" sz="2000">
                <a:solidFill>
                  <a:srgbClr val="6600FF"/>
                </a:solidFill>
              </a:rPr>
              <a:t>//</a:t>
            </a:r>
            <a:r>
              <a:rPr lang="zh-CN" altLang="en-US" sz="2000">
                <a:solidFill>
                  <a:srgbClr val="6600FF"/>
                </a:solidFill>
              </a:rPr>
              <a:t>定义输出变量</a:t>
            </a:r>
          </a:p>
          <a:p>
            <a:pPr eaLnBrk="1" hangingPunct="1">
              <a:lnSpc>
                <a:spcPct val="90000"/>
              </a:lnSpc>
              <a:buFont typeface="Wingdings" panose="05000000000000000000" pitchFamily="2" charset="2"/>
              <a:buNone/>
            </a:pPr>
            <a:r>
              <a:rPr lang="zh-CN" altLang="en-US" sz="2000"/>
              <a:t>  </a:t>
            </a:r>
            <a:r>
              <a:rPr lang="en-US" altLang="zh-CN" sz="2000"/>
              <a:t>wire p1,p2,p3;		</a:t>
            </a:r>
            <a:r>
              <a:rPr lang="en-US" altLang="zh-CN" sz="2000">
                <a:solidFill>
                  <a:srgbClr val="6600FF"/>
                </a:solidFill>
              </a:rPr>
              <a:t>//</a:t>
            </a:r>
            <a:r>
              <a:rPr lang="zh-CN" altLang="en-US" sz="2000">
                <a:solidFill>
                  <a:srgbClr val="6600FF"/>
                </a:solidFill>
              </a:rPr>
              <a:t>定义网线型变量用作内部元件间连线</a:t>
            </a:r>
          </a:p>
          <a:p>
            <a:pPr eaLnBrk="1" hangingPunct="1">
              <a:lnSpc>
                <a:spcPct val="90000"/>
              </a:lnSpc>
              <a:buFont typeface="Wingdings" panose="05000000000000000000" pitchFamily="2" charset="2"/>
              <a:buNone/>
            </a:pPr>
            <a:r>
              <a:rPr lang="zh-CN" altLang="en-US" sz="2000"/>
              <a:t>  </a:t>
            </a:r>
            <a:r>
              <a:rPr lang="en-US" altLang="zh-CN" sz="2000"/>
              <a:t>h_adder u1(ain,bin,p2,p1);	</a:t>
            </a:r>
            <a:r>
              <a:rPr lang="en-US" altLang="zh-CN" sz="2000">
                <a:solidFill>
                  <a:srgbClr val="6600FF"/>
                </a:solidFill>
              </a:rPr>
              <a:t>//</a:t>
            </a:r>
            <a:r>
              <a:rPr lang="zh-CN" altLang="en-US" sz="2000">
                <a:solidFill>
                  <a:srgbClr val="6600FF"/>
                </a:solidFill>
              </a:rPr>
              <a:t>半加器电路例化构成元件</a:t>
            </a:r>
            <a:r>
              <a:rPr lang="en-US" altLang="zh-CN" sz="2000">
                <a:solidFill>
                  <a:srgbClr val="6600FF"/>
                </a:solidFill>
              </a:rPr>
              <a:t>u1</a:t>
            </a:r>
            <a:r>
              <a:rPr lang="zh-CN" altLang="en-US" sz="2000">
                <a:solidFill>
                  <a:srgbClr val="6600FF"/>
                </a:solidFill>
              </a:rPr>
              <a:t>，用位置关联法</a:t>
            </a:r>
          </a:p>
          <a:p>
            <a:pPr eaLnBrk="1" hangingPunct="1">
              <a:lnSpc>
                <a:spcPct val="90000"/>
              </a:lnSpc>
              <a:buFont typeface="Wingdings" panose="05000000000000000000" pitchFamily="2" charset="2"/>
              <a:buNone/>
            </a:pPr>
            <a:r>
              <a:rPr lang="zh-CN" altLang="en-US" sz="2000"/>
              <a:t>  </a:t>
            </a:r>
            <a:r>
              <a:rPr lang="en-US" altLang="zh-CN" sz="2000"/>
              <a:t>h_adder u2(.a(p2),.b(cin),.co(p3),.so(sout));	</a:t>
            </a:r>
          </a:p>
          <a:p>
            <a:pPr eaLnBrk="1" hangingPunct="1">
              <a:lnSpc>
                <a:spcPct val="90000"/>
              </a:lnSpc>
              <a:buFont typeface="Wingdings" panose="05000000000000000000" pitchFamily="2" charset="2"/>
              <a:buNone/>
            </a:pPr>
            <a:r>
              <a:rPr lang="en-US" altLang="zh-CN" sz="2000">
                <a:solidFill>
                  <a:srgbClr val="6600FF"/>
                </a:solidFill>
              </a:rPr>
              <a:t>					//</a:t>
            </a:r>
            <a:r>
              <a:rPr lang="zh-CN" altLang="en-US" sz="2000">
                <a:solidFill>
                  <a:srgbClr val="6600FF"/>
                </a:solidFill>
              </a:rPr>
              <a:t>半加器电路例化构成元件</a:t>
            </a:r>
            <a:r>
              <a:rPr lang="en-US" altLang="zh-CN" sz="2000">
                <a:solidFill>
                  <a:srgbClr val="6600FF"/>
                </a:solidFill>
              </a:rPr>
              <a:t>u2</a:t>
            </a:r>
            <a:r>
              <a:rPr lang="zh-CN" altLang="en-US" sz="2000">
                <a:solidFill>
                  <a:srgbClr val="6600FF"/>
                </a:solidFill>
              </a:rPr>
              <a:t>，用端口名关联</a:t>
            </a:r>
          </a:p>
          <a:p>
            <a:pPr eaLnBrk="1" hangingPunct="1">
              <a:lnSpc>
                <a:spcPct val="90000"/>
              </a:lnSpc>
              <a:buFont typeface="Wingdings" panose="05000000000000000000" pitchFamily="2" charset="2"/>
              <a:buNone/>
            </a:pPr>
            <a:r>
              <a:rPr lang="zh-CN" altLang="en-US" sz="2000"/>
              <a:t>  </a:t>
            </a:r>
            <a:r>
              <a:rPr lang="en-US" altLang="zh-CN" sz="2000"/>
              <a:t>or u3(cout,p1,p3); 	    </a:t>
            </a:r>
            <a:r>
              <a:rPr lang="en-US" altLang="zh-CN" sz="2000">
                <a:solidFill>
                  <a:srgbClr val="6600FF"/>
                </a:solidFill>
              </a:rPr>
              <a:t>//</a:t>
            </a:r>
            <a:r>
              <a:rPr lang="zh-CN" altLang="en-US" sz="2000">
                <a:solidFill>
                  <a:srgbClr val="6600FF"/>
                </a:solidFill>
              </a:rPr>
              <a:t>利用</a:t>
            </a:r>
            <a:r>
              <a:rPr lang="en-US" altLang="zh-CN" sz="2000">
                <a:solidFill>
                  <a:srgbClr val="6600FF"/>
                </a:solidFill>
              </a:rPr>
              <a:t>Verilog</a:t>
            </a:r>
            <a:r>
              <a:rPr lang="zh-CN" altLang="en-US" sz="2000">
                <a:solidFill>
                  <a:srgbClr val="6600FF"/>
                </a:solidFill>
              </a:rPr>
              <a:t>基本元件中的或门构成的元件</a:t>
            </a:r>
            <a:r>
              <a:rPr lang="en-US" altLang="zh-CN" sz="2000">
                <a:solidFill>
                  <a:srgbClr val="6600FF"/>
                </a:solidFill>
              </a:rPr>
              <a:t>u3</a:t>
            </a:r>
          </a:p>
          <a:p>
            <a:pPr eaLnBrk="1" hangingPunct="1">
              <a:lnSpc>
                <a:spcPct val="90000"/>
              </a:lnSpc>
              <a:buFont typeface="Wingdings" panose="05000000000000000000" pitchFamily="2" charset="2"/>
              <a:buNone/>
            </a:pPr>
            <a:r>
              <a:rPr lang="en-US" altLang="zh-CN" sz="2000"/>
              <a:t>endmodule</a:t>
            </a:r>
          </a:p>
        </p:txBody>
      </p:sp>
      <p:pic>
        <p:nvPicPr>
          <p:cNvPr id="47108" name="Picture 4">
            <a:extLst>
              <a:ext uri="{FF2B5EF4-FFF2-40B4-BE49-F238E27FC236}">
                <a16:creationId xmlns:a16="http://schemas.microsoft.com/office/drawing/2014/main" id="{27907EB3-8163-E0E9-332C-47269DB14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 y="4297363"/>
            <a:ext cx="8937625" cy="20812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7348" name="Rectangle 3">
            <a:extLst>
              <a:ext uri="{FF2B5EF4-FFF2-40B4-BE49-F238E27FC236}">
                <a16:creationId xmlns:a16="http://schemas.microsoft.com/office/drawing/2014/main" id="{D82540B7-5BB1-0E5E-247F-51C102279FD2}"/>
              </a:ext>
            </a:extLst>
          </p:cNvPr>
          <p:cNvSpPr txBox="1">
            <a:spLocks noChangeArrowheads="1"/>
          </p:cNvSpPr>
          <p:nvPr/>
        </p:nvSpPr>
        <p:spPr bwMode="auto">
          <a:xfrm>
            <a:off x="220663" y="241300"/>
            <a:ext cx="87757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20000"/>
              </a:lnSpc>
            </a:pPr>
            <a:r>
              <a:rPr lang="en-US" altLang="zh-CN" sz="2000"/>
              <a:t>【</a:t>
            </a:r>
            <a:r>
              <a:rPr lang="zh-CN" altLang="en-US" sz="2000"/>
              <a:t>例</a:t>
            </a:r>
            <a:r>
              <a:rPr lang="en-US" altLang="zh-CN" sz="2000"/>
              <a:t>4.7】  </a:t>
            </a:r>
            <a:r>
              <a:rPr lang="zh-CN" altLang="en-US" sz="2000"/>
              <a:t>在例</a:t>
            </a:r>
            <a:r>
              <a:rPr lang="en-US" altLang="zh-CN" sz="2000"/>
              <a:t>4.6</a:t>
            </a:r>
            <a:r>
              <a:rPr lang="zh-CN" altLang="en-US" sz="2000"/>
              <a:t>的半加器的基础上，用</a:t>
            </a:r>
            <a:r>
              <a:rPr lang="en-US" altLang="zh-CN" sz="2000"/>
              <a:t>Verilg HDL</a:t>
            </a:r>
            <a:r>
              <a:rPr lang="zh-CN" altLang="en-US" sz="2000"/>
              <a:t>设计一位全加器。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barn(inVertical)">
                                      <p:cBhvr>
                                        <p:cTn id="7"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52CECE0-6BE1-219B-7F71-E3F76BA53497}"/>
              </a:ext>
            </a:extLst>
          </p:cNvPr>
          <p:cNvSpPr>
            <a:spLocks noGrp="1" noChangeArrowheads="1"/>
          </p:cNvSpPr>
          <p:nvPr>
            <p:ph type="title"/>
          </p:nvPr>
        </p:nvSpPr>
        <p:spPr/>
        <p:txBody>
          <a:bodyPr/>
          <a:lstStyle/>
          <a:p>
            <a:pPr eaLnBrk="1" hangingPunct="1"/>
            <a:r>
              <a:rPr lang="en-US" altLang="zh-CN"/>
              <a:t>4.2	</a:t>
            </a:r>
            <a:r>
              <a:rPr lang="zh-CN" altLang="en-US"/>
              <a:t>组合逻辑电路的分析</a:t>
            </a:r>
          </a:p>
        </p:txBody>
      </p:sp>
      <p:sp>
        <p:nvSpPr>
          <p:cNvPr id="7171" name="Rectangle 3">
            <a:extLst>
              <a:ext uri="{FF2B5EF4-FFF2-40B4-BE49-F238E27FC236}">
                <a16:creationId xmlns:a16="http://schemas.microsoft.com/office/drawing/2014/main" id="{8B852D9D-CFEE-DEB9-ABF0-DD348F249E63}"/>
              </a:ext>
            </a:extLst>
          </p:cNvPr>
          <p:cNvSpPr>
            <a:spLocks noGrp="1" noChangeArrowheads="1"/>
          </p:cNvSpPr>
          <p:nvPr>
            <p:ph type="body" idx="1"/>
          </p:nvPr>
        </p:nvSpPr>
        <p:spPr>
          <a:xfrm>
            <a:off x="179388" y="836613"/>
            <a:ext cx="8964612" cy="5688012"/>
          </a:xfrm>
        </p:spPr>
        <p:txBody>
          <a:bodyPr/>
          <a:lstStyle/>
          <a:p>
            <a:pPr eaLnBrk="1" hangingPunct="1">
              <a:lnSpc>
                <a:spcPct val="150000"/>
              </a:lnSpc>
            </a:pPr>
            <a:r>
              <a:rPr lang="zh-CN" altLang="en-US" sz="2400"/>
              <a:t>借助逻辑代数的知识，分析从输入到输出每条路径上的各个逻辑门的逻辑运算，通过导出每个点的逻辑函数或真值表，最终确定该电路的</a:t>
            </a:r>
            <a:r>
              <a:rPr lang="zh-CN" altLang="en-US" sz="2400">
                <a:solidFill>
                  <a:srgbClr val="0000CC"/>
                </a:solidFill>
              </a:rPr>
              <a:t>逻辑功能</a:t>
            </a:r>
            <a:r>
              <a:rPr lang="zh-CN" altLang="en-US" sz="2400"/>
              <a:t>。</a:t>
            </a:r>
          </a:p>
          <a:p>
            <a:pPr eaLnBrk="1" hangingPunct="1">
              <a:lnSpc>
                <a:spcPct val="150000"/>
              </a:lnSpc>
            </a:pPr>
            <a:r>
              <a:rPr lang="zh-CN" altLang="en-US" sz="2400"/>
              <a:t>从输入端出发，逐级分析每个点的逻辑运算并写出逻辑表达式。</a:t>
            </a:r>
            <a:endParaRPr lang="en-US" altLang="zh-CN" sz="2400"/>
          </a:p>
          <a:p>
            <a:pPr eaLnBrk="1" hangingPunct="1">
              <a:lnSpc>
                <a:spcPct val="150000"/>
              </a:lnSpc>
            </a:pPr>
            <a:endParaRPr lang="zh-CN" altLang="en-US" sz="2400"/>
          </a:p>
          <a:p>
            <a:pPr eaLnBrk="1" hangingPunct="1">
              <a:lnSpc>
                <a:spcPct val="150000"/>
              </a:lnSpc>
            </a:pPr>
            <a:r>
              <a:rPr lang="zh-CN" altLang="en-US" sz="2400"/>
              <a:t>由门电路组成的组合逻辑电路的分析步骤：</a:t>
            </a:r>
          </a:p>
          <a:p>
            <a:pPr lvl="1" eaLnBrk="1" hangingPunct="1">
              <a:lnSpc>
                <a:spcPct val="150000"/>
              </a:lnSpc>
            </a:pPr>
            <a:r>
              <a:rPr lang="zh-CN" altLang="en-US" sz="2000"/>
              <a:t>根据所给的逻辑电路图，写出输出函数逻辑表达式。</a:t>
            </a:r>
          </a:p>
          <a:p>
            <a:pPr lvl="1" eaLnBrk="1" hangingPunct="1">
              <a:lnSpc>
                <a:spcPct val="150000"/>
              </a:lnSpc>
            </a:pPr>
            <a:r>
              <a:rPr lang="zh-CN" altLang="en-US" sz="2000"/>
              <a:t>根据已写出的输出逻辑函数表达式，列出该电路的真值表。</a:t>
            </a:r>
          </a:p>
          <a:p>
            <a:pPr lvl="1" eaLnBrk="1" hangingPunct="1">
              <a:lnSpc>
                <a:spcPct val="150000"/>
              </a:lnSpc>
            </a:pPr>
            <a:r>
              <a:rPr lang="zh-CN" altLang="en-US" sz="2000"/>
              <a:t>由真值表或逻辑函数表达式确定电路功能。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animEffect transition="in" filter="barn(inVertical)">
                                      <p:cBhvr>
                                        <p:cTn id="7" dur="500"/>
                                        <p:tgtEl>
                                          <p:spTgt spid="7171">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171">
                                            <p:txEl>
                                              <p:pRg st="4" end="4"/>
                                            </p:txEl>
                                          </p:spTgt>
                                        </p:tgtEl>
                                        <p:attrNameLst>
                                          <p:attrName>style.visibility</p:attrName>
                                        </p:attrNameLst>
                                      </p:cBhvr>
                                      <p:to>
                                        <p:strVal val="visible"/>
                                      </p:to>
                                    </p:set>
                                    <p:animEffect transition="in" filter="barn(inVertical)">
                                      <p:cBhvr>
                                        <p:cTn id="10" dur="500"/>
                                        <p:tgtEl>
                                          <p:spTgt spid="7171">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7171">
                                            <p:txEl>
                                              <p:pRg st="5" end="5"/>
                                            </p:txEl>
                                          </p:spTgt>
                                        </p:tgtEl>
                                        <p:attrNameLst>
                                          <p:attrName>style.visibility</p:attrName>
                                        </p:attrNameLst>
                                      </p:cBhvr>
                                      <p:to>
                                        <p:strVal val="visible"/>
                                      </p:to>
                                    </p:set>
                                    <p:animEffect transition="in" filter="barn(inVertical)">
                                      <p:cBhvr>
                                        <p:cTn id="13" dur="500"/>
                                        <p:tgtEl>
                                          <p:spTgt spid="7171">
                                            <p:txEl>
                                              <p:pRg st="5" end="5"/>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7171">
                                            <p:txEl>
                                              <p:pRg st="6" end="6"/>
                                            </p:txEl>
                                          </p:spTgt>
                                        </p:tgtEl>
                                        <p:attrNameLst>
                                          <p:attrName>style.visibility</p:attrName>
                                        </p:attrNameLst>
                                      </p:cBhvr>
                                      <p:to>
                                        <p:strVal val="visible"/>
                                      </p:to>
                                    </p:set>
                                    <p:animEffect transition="in" filter="barn(inVertical)">
                                      <p:cBhvr>
                                        <p:cTn id="16" dur="500"/>
                                        <p:tgtEl>
                                          <p:spTgt spid="7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568838D3-E99B-2ACD-DFD3-9A2DE6C7A50D}"/>
              </a:ext>
            </a:extLst>
          </p:cNvPr>
          <p:cNvSpPr>
            <a:spLocks noGrp="1" noChangeArrowheads="1"/>
          </p:cNvSpPr>
          <p:nvPr>
            <p:ph type="body" idx="1"/>
          </p:nvPr>
        </p:nvSpPr>
        <p:spPr>
          <a:xfrm>
            <a:off x="0" y="1009650"/>
            <a:ext cx="9144000" cy="3240088"/>
          </a:xfrm>
          <a:solidFill>
            <a:srgbClr val="AFD7FF"/>
          </a:solidFill>
          <a:ln>
            <a:solidFill>
              <a:schemeClr val="tx1"/>
            </a:solidFill>
            <a:miter lim="800000"/>
            <a:headEnd/>
            <a:tailEnd/>
          </a:ln>
        </p:spPr>
        <p:txBody>
          <a:bodyPr/>
          <a:lstStyle/>
          <a:p>
            <a:pPr eaLnBrk="1" hangingPunct="1">
              <a:lnSpc>
                <a:spcPct val="90000"/>
              </a:lnSpc>
              <a:buFont typeface="Wingdings" panose="05000000000000000000" pitchFamily="2" charset="2"/>
              <a:buNone/>
            </a:pPr>
            <a:endParaRPr lang="en-US" altLang="zh-CN" sz="400"/>
          </a:p>
          <a:p>
            <a:pPr eaLnBrk="1" hangingPunct="1">
              <a:lnSpc>
                <a:spcPct val="90000"/>
              </a:lnSpc>
              <a:buFont typeface="Wingdings" panose="05000000000000000000" pitchFamily="2" charset="2"/>
              <a:buNone/>
            </a:pPr>
            <a:r>
              <a:rPr lang="en-US" altLang="zh-CN" sz="2000"/>
              <a:t>module f_adder(ain,bin,cin,sout,cout);    </a:t>
            </a:r>
            <a:r>
              <a:rPr lang="en-US" altLang="zh-CN" sz="2000">
                <a:solidFill>
                  <a:srgbClr val="6600FF"/>
                </a:solidFill>
              </a:rPr>
              <a:t>//</a:t>
            </a:r>
            <a:r>
              <a:rPr lang="zh-CN" altLang="en-US" sz="2000">
                <a:solidFill>
                  <a:srgbClr val="6600FF"/>
                </a:solidFill>
              </a:rPr>
              <a:t>一位全加器顶层设计描述</a:t>
            </a:r>
          </a:p>
          <a:p>
            <a:pPr eaLnBrk="1" hangingPunct="1">
              <a:lnSpc>
                <a:spcPct val="90000"/>
              </a:lnSpc>
              <a:buFont typeface="Wingdings" panose="05000000000000000000" pitchFamily="2" charset="2"/>
              <a:buNone/>
            </a:pPr>
            <a:r>
              <a:rPr lang="zh-CN" altLang="en-US" sz="2000"/>
              <a:t>  </a:t>
            </a:r>
            <a:r>
              <a:rPr lang="en-US" altLang="zh-CN" sz="2000"/>
              <a:t>input ain,bin,cin;			</a:t>
            </a:r>
            <a:r>
              <a:rPr lang="en-US" altLang="zh-CN" sz="2000">
                <a:solidFill>
                  <a:srgbClr val="6600FF"/>
                </a:solidFill>
              </a:rPr>
              <a:t>//</a:t>
            </a:r>
            <a:r>
              <a:rPr lang="zh-CN" altLang="en-US" sz="2000">
                <a:solidFill>
                  <a:srgbClr val="6600FF"/>
                </a:solidFill>
              </a:rPr>
              <a:t>定义输入变量</a:t>
            </a:r>
          </a:p>
          <a:p>
            <a:pPr eaLnBrk="1" hangingPunct="1">
              <a:lnSpc>
                <a:spcPct val="90000"/>
              </a:lnSpc>
              <a:buFont typeface="Wingdings" panose="05000000000000000000" pitchFamily="2" charset="2"/>
              <a:buNone/>
            </a:pPr>
            <a:r>
              <a:rPr lang="zh-CN" altLang="en-US" sz="2000"/>
              <a:t>  </a:t>
            </a:r>
            <a:r>
              <a:rPr lang="en-US" altLang="zh-CN" sz="2000"/>
              <a:t>output sout,cout;			</a:t>
            </a:r>
            <a:r>
              <a:rPr lang="en-US" altLang="zh-CN" sz="2000">
                <a:solidFill>
                  <a:srgbClr val="6600FF"/>
                </a:solidFill>
              </a:rPr>
              <a:t>//</a:t>
            </a:r>
            <a:r>
              <a:rPr lang="zh-CN" altLang="en-US" sz="2000">
                <a:solidFill>
                  <a:srgbClr val="6600FF"/>
                </a:solidFill>
              </a:rPr>
              <a:t>定义输出变量</a:t>
            </a:r>
          </a:p>
          <a:p>
            <a:pPr eaLnBrk="1" hangingPunct="1">
              <a:lnSpc>
                <a:spcPct val="90000"/>
              </a:lnSpc>
              <a:buFont typeface="Wingdings" panose="05000000000000000000" pitchFamily="2" charset="2"/>
              <a:buNone/>
            </a:pPr>
            <a:r>
              <a:rPr lang="zh-CN" altLang="en-US" sz="2000"/>
              <a:t>  </a:t>
            </a:r>
            <a:r>
              <a:rPr lang="en-US" altLang="zh-CN" sz="2000"/>
              <a:t>wire p1,p2,p3;		</a:t>
            </a:r>
            <a:r>
              <a:rPr lang="en-US" altLang="zh-CN" sz="2000">
                <a:solidFill>
                  <a:srgbClr val="6600FF"/>
                </a:solidFill>
              </a:rPr>
              <a:t>//</a:t>
            </a:r>
            <a:r>
              <a:rPr lang="zh-CN" altLang="en-US" sz="2000">
                <a:solidFill>
                  <a:srgbClr val="6600FF"/>
                </a:solidFill>
              </a:rPr>
              <a:t>定义网线型变量用作内部元件间连线</a:t>
            </a:r>
          </a:p>
          <a:p>
            <a:pPr eaLnBrk="1" hangingPunct="1">
              <a:lnSpc>
                <a:spcPct val="90000"/>
              </a:lnSpc>
              <a:buFont typeface="Wingdings" panose="05000000000000000000" pitchFamily="2" charset="2"/>
              <a:buNone/>
            </a:pPr>
            <a:r>
              <a:rPr lang="zh-CN" altLang="en-US" sz="2000"/>
              <a:t>  </a:t>
            </a:r>
            <a:r>
              <a:rPr lang="en-US" altLang="zh-CN" sz="2000"/>
              <a:t>h_adder u1(ain,bin,p2,p1);	</a:t>
            </a:r>
            <a:r>
              <a:rPr lang="en-US" altLang="zh-CN" sz="2000">
                <a:solidFill>
                  <a:srgbClr val="6600FF"/>
                </a:solidFill>
              </a:rPr>
              <a:t>//</a:t>
            </a:r>
            <a:r>
              <a:rPr lang="zh-CN" altLang="en-US" sz="2000">
                <a:solidFill>
                  <a:srgbClr val="6600FF"/>
                </a:solidFill>
              </a:rPr>
              <a:t>半加器电路例化构成元件</a:t>
            </a:r>
            <a:r>
              <a:rPr lang="en-US" altLang="zh-CN" sz="2000">
                <a:solidFill>
                  <a:srgbClr val="6600FF"/>
                </a:solidFill>
              </a:rPr>
              <a:t>u1</a:t>
            </a:r>
            <a:r>
              <a:rPr lang="zh-CN" altLang="en-US" sz="2000">
                <a:solidFill>
                  <a:srgbClr val="6600FF"/>
                </a:solidFill>
              </a:rPr>
              <a:t>，用位置关联法</a:t>
            </a:r>
          </a:p>
          <a:p>
            <a:pPr eaLnBrk="1" hangingPunct="1">
              <a:lnSpc>
                <a:spcPct val="90000"/>
              </a:lnSpc>
              <a:buFont typeface="Wingdings" panose="05000000000000000000" pitchFamily="2" charset="2"/>
              <a:buNone/>
            </a:pPr>
            <a:r>
              <a:rPr lang="zh-CN" altLang="en-US" sz="2000"/>
              <a:t>  </a:t>
            </a:r>
            <a:r>
              <a:rPr lang="en-US" altLang="zh-CN" sz="2000"/>
              <a:t>h_adder u2(.a(p2),.b(cin),.co(p3),.so(sout));	</a:t>
            </a:r>
          </a:p>
          <a:p>
            <a:pPr eaLnBrk="1" hangingPunct="1">
              <a:lnSpc>
                <a:spcPct val="90000"/>
              </a:lnSpc>
              <a:buFont typeface="Wingdings" panose="05000000000000000000" pitchFamily="2" charset="2"/>
              <a:buNone/>
            </a:pPr>
            <a:r>
              <a:rPr lang="en-US" altLang="zh-CN" sz="2000">
                <a:solidFill>
                  <a:srgbClr val="6600FF"/>
                </a:solidFill>
              </a:rPr>
              <a:t>					//</a:t>
            </a:r>
            <a:r>
              <a:rPr lang="zh-CN" altLang="en-US" sz="2000">
                <a:solidFill>
                  <a:srgbClr val="6600FF"/>
                </a:solidFill>
              </a:rPr>
              <a:t>半加器电路例化构成元件</a:t>
            </a:r>
            <a:r>
              <a:rPr lang="en-US" altLang="zh-CN" sz="2000">
                <a:solidFill>
                  <a:srgbClr val="6600FF"/>
                </a:solidFill>
              </a:rPr>
              <a:t>u2</a:t>
            </a:r>
            <a:r>
              <a:rPr lang="zh-CN" altLang="en-US" sz="2000">
                <a:solidFill>
                  <a:srgbClr val="6600FF"/>
                </a:solidFill>
              </a:rPr>
              <a:t>，用端口名关联</a:t>
            </a:r>
          </a:p>
          <a:p>
            <a:pPr eaLnBrk="1" hangingPunct="1">
              <a:lnSpc>
                <a:spcPct val="90000"/>
              </a:lnSpc>
              <a:buFont typeface="Wingdings" panose="05000000000000000000" pitchFamily="2" charset="2"/>
              <a:buNone/>
            </a:pPr>
            <a:r>
              <a:rPr lang="zh-CN" altLang="en-US" sz="2000"/>
              <a:t>  </a:t>
            </a:r>
            <a:r>
              <a:rPr lang="en-US" altLang="zh-CN" sz="2000"/>
              <a:t>or u3(cout,p1,p3); 	    </a:t>
            </a:r>
            <a:r>
              <a:rPr lang="en-US" altLang="zh-CN" sz="2000">
                <a:solidFill>
                  <a:srgbClr val="6600FF"/>
                </a:solidFill>
              </a:rPr>
              <a:t>//</a:t>
            </a:r>
            <a:r>
              <a:rPr lang="zh-CN" altLang="en-US" sz="2000">
                <a:solidFill>
                  <a:srgbClr val="6600FF"/>
                </a:solidFill>
              </a:rPr>
              <a:t>利用</a:t>
            </a:r>
            <a:r>
              <a:rPr lang="en-US" altLang="zh-CN" sz="2000">
                <a:solidFill>
                  <a:srgbClr val="6600FF"/>
                </a:solidFill>
              </a:rPr>
              <a:t>Verilog</a:t>
            </a:r>
            <a:r>
              <a:rPr lang="zh-CN" altLang="en-US" sz="2000">
                <a:solidFill>
                  <a:srgbClr val="6600FF"/>
                </a:solidFill>
              </a:rPr>
              <a:t>基本元件中的或门构成的元件</a:t>
            </a:r>
            <a:r>
              <a:rPr lang="en-US" altLang="zh-CN" sz="2000">
                <a:solidFill>
                  <a:srgbClr val="6600FF"/>
                </a:solidFill>
              </a:rPr>
              <a:t>u3</a:t>
            </a:r>
          </a:p>
          <a:p>
            <a:pPr eaLnBrk="1" hangingPunct="1">
              <a:lnSpc>
                <a:spcPct val="90000"/>
              </a:lnSpc>
              <a:buFont typeface="Wingdings" panose="05000000000000000000" pitchFamily="2" charset="2"/>
              <a:buNone/>
            </a:pPr>
            <a:r>
              <a:rPr lang="en-US" altLang="zh-CN" sz="2000"/>
              <a:t>endmodule</a:t>
            </a:r>
          </a:p>
        </p:txBody>
      </p:sp>
      <p:sp>
        <p:nvSpPr>
          <p:cNvPr id="2" name="矩形 1">
            <a:extLst>
              <a:ext uri="{FF2B5EF4-FFF2-40B4-BE49-F238E27FC236}">
                <a16:creationId xmlns:a16="http://schemas.microsoft.com/office/drawing/2014/main" id="{56542404-E374-F7B4-C250-2933618AA017}"/>
              </a:ext>
            </a:extLst>
          </p:cNvPr>
          <p:cNvSpPr/>
          <p:nvPr/>
        </p:nvSpPr>
        <p:spPr>
          <a:xfrm>
            <a:off x="0" y="4460875"/>
            <a:ext cx="8829675" cy="133032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40000"/>
              </a:lnSpc>
              <a:spcBef>
                <a:spcPct val="20000"/>
              </a:spcBef>
              <a:buClr>
                <a:schemeClr val="folHlink"/>
              </a:buClr>
              <a:buSzPct val="60000"/>
              <a:buFont typeface="Wingdings" pitchFamily="2" charset="2"/>
              <a:buChar char="n"/>
              <a:defRPr/>
            </a:pPr>
            <a:r>
              <a:rPr lang="zh-CN" altLang="en-US" b="1" dirty="0">
                <a:latin typeface="+mn-lt"/>
                <a:ea typeface="+mn-ea"/>
              </a:rPr>
              <a:t>程序中用了两个元件化语句：</a:t>
            </a:r>
            <a:endParaRPr lang="en-US" altLang="zh-CN" b="1" dirty="0">
              <a:latin typeface="+mn-lt"/>
              <a:ea typeface="+mn-ea"/>
            </a:endParaRPr>
          </a:p>
          <a:p>
            <a:pPr marL="342900" indent="-342900" eaLnBrk="1" hangingPunct="1">
              <a:lnSpc>
                <a:spcPct val="140000"/>
              </a:lnSpc>
              <a:spcBef>
                <a:spcPct val="20000"/>
              </a:spcBef>
              <a:buClr>
                <a:schemeClr val="folHlink"/>
              </a:buClr>
              <a:buSzPct val="60000"/>
              <a:buFont typeface="Wingdings" pitchFamily="2" charset="2"/>
              <a:buChar char="n"/>
              <a:defRPr/>
            </a:pPr>
            <a:r>
              <a:rPr lang="en-US" altLang="zh-CN" b="1" dirty="0" err="1">
                <a:solidFill>
                  <a:srgbClr val="0000FF"/>
                </a:solidFill>
                <a:latin typeface="+mn-lt"/>
                <a:ea typeface="+mn-ea"/>
              </a:rPr>
              <a:t>h_adder</a:t>
            </a:r>
            <a:r>
              <a:rPr lang="en-US" altLang="zh-CN" b="1" dirty="0">
                <a:latin typeface="+mn-lt"/>
                <a:ea typeface="+mn-ea"/>
              </a:rPr>
              <a:t>:  </a:t>
            </a:r>
            <a:r>
              <a:rPr lang="zh-CN" altLang="en-US" b="1" dirty="0">
                <a:latin typeface="+mn-lt"/>
                <a:ea typeface="+mn-ea"/>
              </a:rPr>
              <a:t>半加器元件</a:t>
            </a:r>
            <a:r>
              <a:rPr lang="en-US" altLang="zh-CN" b="1" dirty="0">
                <a:latin typeface="+mn-lt"/>
                <a:ea typeface="+mn-ea"/>
              </a:rPr>
              <a:t>u1</a:t>
            </a:r>
            <a:r>
              <a:rPr lang="zh-CN" altLang="en-US" b="1" dirty="0">
                <a:latin typeface="+mn-lt"/>
                <a:ea typeface="+mn-ea"/>
              </a:rPr>
              <a:t>和</a:t>
            </a:r>
            <a:r>
              <a:rPr lang="en-US" altLang="zh-CN" b="1" dirty="0">
                <a:latin typeface="+mn-lt"/>
                <a:ea typeface="+mn-ea"/>
              </a:rPr>
              <a:t>u2</a:t>
            </a:r>
          </a:p>
          <a:p>
            <a:pPr marL="342900" indent="-342900" eaLnBrk="1" hangingPunct="1">
              <a:lnSpc>
                <a:spcPct val="140000"/>
              </a:lnSpc>
              <a:spcBef>
                <a:spcPct val="20000"/>
              </a:spcBef>
              <a:buClr>
                <a:schemeClr val="folHlink"/>
              </a:buClr>
              <a:buSzPct val="60000"/>
              <a:buFont typeface="Wingdings" pitchFamily="2" charset="2"/>
              <a:buChar char="n"/>
              <a:defRPr/>
            </a:pPr>
            <a:r>
              <a:rPr lang="en-US" altLang="zh-CN" b="1" dirty="0">
                <a:solidFill>
                  <a:srgbClr val="0000FF"/>
                </a:solidFill>
                <a:latin typeface="+mn-lt"/>
                <a:ea typeface="+mn-ea"/>
              </a:rPr>
              <a:t>or </a:t>
            </a:r>
            <a:r>
              <a:rPr lang="en-US" altLang="zh-CN" b="1" dirty="0">
                <a:latin typeface="+mn-lt"/>
                <a:ea typeface="+mn-ea"/>
              </a:rPr>
              <a:t>: 	         </a:t>
            </a:r>
            <a:r>
              <a:rPr lang="zh-CN" altLang="en-US" b="1" dirty="0">
                <a:latin typeface="+mn-lt"/>
                <a:ea typeface="+mn-ea"/>
              </a:rPr>
              <a:t>或门</a:t>
            </a:r>
            <a:r>
              <a:rPr lang="en-US" altLang="zh-CN" b="1" dirty="0">
                <a:latin typeface="+mn-lt"/>
                <a:ea typeface="+mn-ea"/>
              </a:rPr>
              <a:t>u3</a:t>
            </a:r>
            <a:r>
              <a:rPr lang="zh-CN" altLang="en-US" b="1" dirty="0">
                <a:latin typeface="+mn-lt"/>
                <a:ea typeface="+mn-ea"/>
              </a:rPr>
              <a:t>。</a:t>
            </a:r>
            <a:endParaRPr lang="en-US" altLang="zh-CN" b="1" dirty="0">
              <a:latin typeface="+mn-lt"/>
              <a:ea typeface="+mn-ea"/>
            </a:endParaRPr>
          </a:p>
        </p:txBody>
      </p:sp>
      <p:sp>
        <p:nvSpPr>
          <p:cNvPr id="3" name="矩形 2">
            <a:extLst>
              <a:ext uri="{FF2B5EF4-FFF2-40B4-BE49-F238E27FC236}">
                <a16:creationId xmlns:a16="http://schemas.microsoft.com/office/drawing/2014/main" id="{BB04AF0A-B859-5233-D453-EFD8ED4DC358}"/>
              </a:ext>
            </a:extLst>
          </p:cNvPr>
          <p:cNvSpPr>
            <a:spLocks noChangeArrowheads="1"/>
          </p:cNvSpPr>
          <p:nvPr/>
        </p:nvSpPr>
        <p:spPr bwMode="auto">
          <a:xfrm>
            <a:off x="3817938" y="4389438"/>
            <a:ext cx="5326062" cy="9239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u1</a:t>
            </a:r>
            <a:r>
              <a:rPr lang="zh-CN" altLang="en-US" sz="1800"/>
              <a:t>用位置关联法，分别将当然</a:t>
            </a:r>
            <a:r>
              <a:rPr lang="en-US" altLang="zh-CN" sz="1800"/>
              <a:t>ain,bin,p2,p1</a:t>
            </a:r>
            <a:r>
              <a:rPr lang="zh-CN" altLang="en-US" sz="1800"/>
              <a:t>与半加器中的端口</a:t>
            </a:r>
            <a:r>
              <a:rPr lang="en-US" altLang="zh-CN" sz="1800"/>
              <a:t>a,b,co,so</a:t>
            </a:r>
            <a:r>
              <a:rPr lang="zh-CN" altLang="en-US" sz="1800"/>
              <a:t>按位置关系一一对应，由于是按位置关联，所以其</a:t>
            </a:r>
            <a:r>
              <a:rPr lang="zh-CN" altLang="en-US" sz="1800">
                <a:solidFill>
                  <a:srgbClr val="0000FF"/>
                </a:solidFill>
              </a:rPr>
              <a:t>书写顺序不能随意更改</a:t>
            </a:r>
            <a:endParaRPr lang="zh-CN" altLang="en-US" sz="1800" b="0">
              <a:solidFill>
                <a:srgbClr val="0000FF"/>
              </a:solidFill>
            </a:endParaRPr>
          </a:p>
        </p:txBody>
      </p:sp>
      <p:sp>
        <p:nvSpPr>
          <p:cNvPr id="7" name="矩形 6">
            <a:extLst>
              <a:ext uri="{FF2B5EF4-FFF2-40B4-BE49-F238E27FC236}">
                <a16:creationId xmlns:a16="http://schemas.microsoft.com/office/drawing/2014/main" id="{7CBB7ED3-E5CC-73B9-8C0E-C901F7198820}"/>
              </a:ext>
            </a:extLst>
          </p:cNvPr>
          <p:cNvSpPr>
            <a:spLocks noChangeArrowheads="1"/>
          </p:cNvSpPr>
          <p:nvPr/>
        </p:nvSpPr>
        <p:spPr bwMode="auto">
          <a:xfrm>
            <a:off x="3817938" y="5454650"/>
            <a:ext cx="5326062" cy="9239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u2</a:t>
            </a:r>
            <a:r>
              <a:rPr lang="zh-CN" altLang="en-US" sz="1800"/>
              <a:t>采用端口名关联法：</a:t>
            </a:r>
            <a:r>
              <a:rPr lang="en-US" altLang="zh-CN" sz="1800" b="0"/>
              <a:t> (.a(p2),.b(cin),.co(p3),.so(sout));</a:t>
            </a:r>
          </a:p>
          <a:p>
            <a:pPr eaLnBrk="1" hangingPunct="1">
              <a:spcBef>
                <a:spcPct val="0"/>
              </a:spcBef>
              <a:buClrTx/>
              <a:buSzTx/>
              <a:buFontTx/>
              <a:buNone/>
            </a:pPr>
            <a:r>
              <a:rPr lang="zh-CN" altLang="en-US" sz="1800"/>
              <a:t>由于是按端口名关联，所以其</a:t>
            </a:r>
            <a:r>
              <a:rPr lang="zh-CN" altLang="en-US" sz="1800">
                <a:solidFill>
                  <a:srgbClr val="0000FF"/>
                </a:solidFill>
              </a:rPr>
              <a:t>书写顺序可以任意</a:t>
            </a:r>
            <a:r>
              <a:rPr lang="zh-CN" altLang="en-US" sz="1800"/>
              <a:t>。</a:t>
            </a:r>
          </a:p>
        </p:txBody>
      </p:sp>
      <p:sp>
        <p:nvSpPr>
          <p:cNvPr id="58374" name="Rectangle 2">
            <a:extLst>
              <a:ext uri="{FF2B5EF4-FFF2-40B4-BE49-F238E27FC236}">
                <a16:creationId xmlns:a16="http://schemas.microsoft.com/office/drawing/2014/main" id="{ED2E8EF0-9030-C992-BD0A-1A5A54AB43FB}"/>
              </a:ext>
            </a:extLst>
          </p:cNvPr>
          <p:cNvSpPr>
            <a:spLocks noGrp="1" noChangeArrowheads="1"/>
          </p:cNvSpPr>
          <p:nvPr>
            <p:ph type="title"/>
          </p:nvPr>
        </p:nvSpPr>
        <p:spPr>
          <a:xfrm>
            <a:off x="611188" y="282575"/>
            <a:ext cx="8297862" cy="477838"/>
          </a:xfrm>
        </p:spPr>
        <p:txBody>
          <a:bodyPr/>
          <a:lstStyle/>
          <a:p>
            <a:pPr eaLnBrk="1" hangingPunct="1"/>
            <a:r>
              <a:rPr lang="zh-CN" altLang="en-US" sz="3200"/>
              <a:t>元件例化语句</a:t>
            </a:r>
            <a:endParaRPr lang="zh-CN" altLang="zh-CN" sz="3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77C9EB43-0570-FB4D-E471-01454EC936C6}"/>
              </a:ext>
            </a:extLst>
          </p:cNvPr>
          <p:cNvSpPr>
            <a:spLocks noGrp="1" noChangeArrowheads="1"/>
          </p:cNvSpPr>
          <p:nvPr>
            <p:ph type="title"/>
          </p:nvPr>
        </p:nvSpPr>
        <p:spPr>
          <a:xfrm>
            <a:off x="611188" y="282575"/>
            <a:ext cx="8297862" cy="477838"/>
          </a:xfrm>
        </p:spPr>
        <p:txBody>
          <a:bodyPr/>
          <a:lstStyle/>
          <a:p>
            <a:pPr eaLnBrk="1" hangingPunct="1"/>
            <a:r>
              <a:rPr lang="zh-CN" altLang="en-US" sz="3200"/>
              <a:t>门元件例化</a:t>
            </a:r>
            <a:endParaRPr lang="zh-CN" altLang="zh-CN" sz="3200"/>
          </a:p>
        </p:txBody>
      </p:sp>
      <p:sp>
        <p:nvSpPr>
          <p:cNvPr id="59395" name="Rectangle 3">
            <a:extLst>
              <a:ext uri="{FF2B5EF4-FFF2-40B4-BE49-F238E27FC236}">
                <a16:creationId xmlns:a16="http://schemas.microsoft.com/office/drawing/2014/main" id="{587D58E2-83CF-D8A5-B4E0-7FEA83F7D13B}"/>
              </a:ext>
            </a:extLst>
          </p:cNvPr>
          <p:cNvSpPr>
            <a:spLocks noGrp="1" noChangeArrowheads="1"/>
          </p:cNvSpPr>
          <p:nvPr>
            <p:ph type="body" idx="1"/>
          </p:nvPr>
        </p:nvSpPr>
        <p:spPr>
          <a:xfrm>
            <a:off x="192088" y="836613"/>
            <a:ext cx="8775700" cy="2524125"/>
          </a:xfrm>
        </p:spPr>
        <p:txBody>
          <a:bodyPr/>
          <a:lstStyle/>
          <a:p>
            <a:pPr eaLnBrk="1" hangingPunct="1">
              <a:lnSpc>
                <a:spcPct val="110000"/>
              </a:lnSpc>
            </a:pPr>
            <a:r>
              <a:rPr lang="en-US" altLang="zh-CN" sz="2000"/>
              <a:t>Verilog </a:t>
            </a:r>
            <a:r>
              <a:rPr lang="zh-CN" altLang="en-US" sz="2000"/>
              <a:t>基本语言综合器嵌入了基本元件</a:t>
            </a:r>
            <a:r>
              <a:rPr lang="en-US" altLang="zh-CN" sz="2000"/>
              <a:t>(Primitives)</a:t>
            </a:r>
            <a:r>
              <a:rPr lang="zh-CN" altLang="en-US" sz="2000"/>
              <a:t>，以支持一些通用的简单电路的综合。</a:t>
            </a:r>
            <a:endParaRPr lang="en-US" altLang="zh-CN" sz="2000"/>
          </a:p>
          <a:p>
            <a:pPr eaLnBrk="1" hangingPunct="1">
              <a:lnSpc>
                <a:spcPct val="110000"/>
              </a:lnSpc>
            </a:pPr>
            <a:r>
              <a:rPr lang="zh-CN" altLang="en-US" sz="2000"/>
              <a:t>常用的有：</a:t>
            </a:r>
            <a:r>
              <a:rPr lang="en-US" altLang="zh-CN" sz="2000"/>
              <a:t>and</a:t>
            </a:r>
            <a:r>
              <a:rPr lang="zh-CN" altLang="en-US" sz="2000"/>
              <a:t>，</a:t>
            </a:r>
            <a:r>
              <a:rPr lang="en-US" altLang="zh-CN" sz="2000"/>
              <a:t>nand, or</a:t>
            </a:r>
            <a:r>
              <a:rPr lang="zh-CN" altLang="en-US" sz="2000"/>
              <a:t>，</a:t>
            </a:r>
            <a:r>
              <a:rPr lang="en-US" altLang="zh-CN" sz="2000"/>
              <a:t>nor, xor</a:t>
            </a:r>
            <a:r>
              <a:rPr lang="zh-CN" altLang="en-US" sz="2000"/>
              <a:t>，</a:t>
            </a:r>
            <a:r>
              <a:rPr lang="en-US" altLang="zh-CN" sz="2000"/>
              <a:t>xnor,</a:t>
            </a:r>
            <a:r>
              <a:rPr lang="zh-CN" altLang="en-US" sz="2000"/>
              <a:t>分别表示：与门，与非门，或门，或非门，异或门，异或非门，其共同特点是：只有一个输出，但可以有多个输入。</a:t>
            </a:r>
            <a:endParaRPr lang="en-US" altLang="zh-CN" sz="2000"/>
          </a:p>
          <a:p>
            <a:pPr eaLnBrk="1" hangingPunct="1">
              <a:lnSpc>
                <a:spcPct val="110000"/>
              </a:lnSpc>
            </a:pPr>
            <a:r>
              <a:rPr lang="zh-CN" altLang="en-US" sz="2000"/>
              <a:t>具体使用时，可与元件例化语句相似的方法，按位置关系代入具体端口名即可，格式如下：</a:t>
            </a:r>
          </a:p>
        </p:txBody>
      </p:sp>
      <p:sp>
        <p:nvSpPr>
          <p:cNvPr id="2" name="矩形 1">
            <a:extLst>
              <a:ext uri="{FF2B5EF4-FFF2-40B4-BE49-F238E27FC236}">
                <a16:creationId xmlns:a16="http://schemas.microsoft.com/office/drawing/2014/main" id="{281838DD-1CF8-A58E-367C-C406C91CC1F4}"/>
              </a:ext>
            </a:extLst>
          </p:cNvPr>
          <p:cNvSpPr>
            <a:spLocks noChangeArrowheads="1"/>
          </p:cNvSpPr>
          <p:nvPr/>
        </p:nvSpPr>
        <p:spPr bwMode="auto">
          <a:xfrm>
            <a:off x="611188" y="3449638"/>
            <a:ext cx="7199312" cy="454025"/>
          </a:xfrm>
          <a:prstGeom prst="rect">
            <a:avLst/>
          </a:prstGeom>
          <a:solidFill>
            <a:srgbClr val="BDDEFF"/>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1800"/>
              <a:t>基本元件名 </a:t>
            </a:r>
            <a:r>
              <a:rPr lang="en-US" altLang="zh-CN" sz="1800"/>
              <a:t>[</a:t>
            </a:r>
            <a:r>
              <a:rPr lang="zh-CN" altLang="en-US" sz="1800"/>
              <a:t>实例名</a:t>
            </a:r>
            <a:r>
              <a:rPr lang="en-US" altLang="zh-CN" sz="1800"/>
              <a:t>](</a:t>
            </a:r>
            <a:r>
              <a:rPr lang="zh-CN" altLang="en-US" sz="1800"/>
              <a:t>输出，输入</a:t>
            </a:r>
            <a:r>
              <a:rPr lang="en-US" altLang="zh-CN" sz="1800"/>
              <a:t>1</a:t>
            </a:r>
            <a:r>
              <a:rPr lang="zh-CN" altLang="en-US" sz="1800"/>
              <a:t>，输入</a:t>
            </a:r>
            <a:r>
              <a:rPr lang="en-US" altLang="zh-CN" sz="1800"/>
              <a:t>2</a:t>
            </a:r>
            <a:r>
              <a:rPr lang="zh-CN" altLang="en-US" sz="1800"/>
              <a:t>，</a:t>
            </a:r>
            <a:r>
              <a:rPr lang="en-US" altLang="zh-CN" sz="1800">
                <a:latin typeface="Arial" panose="020B0604020202020204" pitchFamily="34" charset="0"/>
              </a:rPr>
              <a:t>…</a:t>
            </a:r>
            <a:r>
              <a:rPr lang="zh-CN" altLang="en-US" sz="1800"/>
              <a:t>，输入</a:t>
            </a:r>
            <a:r>
              <a:rPr lang="en-US" altLang="zh-CN" sz="1800"/>
              <a:t>n)</a:t>
            </a:r>
          </a:p>
        </p:txBody>
      </p:sp>
      <p:sp>
        <p:nvSpPr>
          <p:cNvPr id="3" name="矩形 2">
            <a:extLst>
              <a:ext uri="{FF2B5EF4-FFF2-40B4-BE49-F238E27FC236}">
                <a16:creationId xmlns:a16="http://schemas.microsoft.com/office/drawing/2014/main" id="{E7B6F04F-4333-4C21-8C97-A7FF18D65050}"/>
              </a:ext>
            </a:extLst>
          </p:cNvPr>
          <p:cNvSpPr>
            <a:spLocks noChangeArrowheads="1"/>
          </p:cNvSpPr>
          <p:nvPr/>
        </p:nvSpPr>
        <p:spPr bwMode="auto">
          <a:xfrm>
            <a:off x="358775" y="3997325"/>
            <a:ext cx="84439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000"/>
              <a:t>其中实例名可以省略，例</a:t>
            </a:r>
            <a:r>
              <a:rPr lang="en-US" altLang="zh-CN" sz="2000"/>
              <a:t>4.7</a:t>
            </a:r>
            <a:r>
              <a:rPr lang="zh-CN" altLang="en-US" sz="2000"/>
              <a:t>的程序代码中实例名为</a:t>
            </a:r>
            <a:r>
              <a:rPr lang="en-US" altLang="zh-CN" sz="2000"/>
              <a:t>u3</a:t>
            </a:r>
            <a:r>
              <a:rPr lang="zh-CN" altLang="en-US" sz="2000"/>
              <a:t>就是一个或门的具体应用，其中输出端口是</a:t>
            </a:r>
            <a:r>
              <a:rPr lang="en-US" altLang="zh-CN" sz="2000"/>
              <a:t>cout</a:t>
            </a:r>
            <a:r>
              <a:rPr lang="zh-CN" altLang="en-US" sz="2000"/>
              <a:t>，输入端口是网线型中间结点</a:t>
            </a:r>
            <a:r>
              <a:rPr lang="en-US" altLang="zh-CN" sz="2000"/>
              <a:t>p1</a:t>
            </a:r>
            <a:r>
              <a:rPr lang="zh-CN" altLang="en-US" sz="2000"/>
              <a:t>和</a:t>
            </a:r>
            <a:r>
              <a:rPr lang="en-US" altLang="zh-CN" sz="2000"/>
              <a:t>p3</a:t>
            </a:r>
            <a:endParaRPr lang="zh-CN" altLang="en-US" sz="2000"/>
          </a:p>
        </p:txBody>
      </p:sp>
      <p:pic>
        <p:nvPicPr>
          <p:cNvPr id="6" name="Picture 4">
            <a:extLst>
              <a:ext uri="{FF2B5EF4-FFF2-40B4-BE49-F238E27FC236}">
                <a16:creationId xmlns:a16="http://schemas.microsoft.com/office/drawing/2014/main" id="{73CE116E-AF6F-2A54-6CB6-3D3EBF54E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4754563"/>
            <a:ext cx="8936038" cy="20812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9399" name="矩形 3">
            <a:extLst>
              <a:ext uri="{FF2B5EF4-FFF2-40B4-BE49-F238E27FC236}">
                <a16:creationId xmlns:a16="http://schemas.microsoft.com/office/drawing/2014/main" id="{223F3995-25E5-7D80-5891-9C8F546A75BF}"/>
              </a:ext>
            </a:extLst>
          </p:cNvPr>
          <p:cNvSpPr>
            <a:spLocks noChangeArrowheads="1"/>
          </p:cNvSpPr>
          <p:nvPr/>
        </p:nvSpPr>
        <p:spPr bwMode="auto">
          <a:xfrm>
            <a:off x="3379788" y="234950"/>
            <a:ext cx="3008312" cy="508000"/>
          </a:xfrm>
          <a:prstGeom prst="rect">
            <a:avLst/>
          </a:prstGeom>
          <a:solidFill>
            <a:srgbClr val="BDDEFF"/>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1800"/>
              <a:t>or u3(cout,p1,p3); </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AF15161-A7B5-E3D6-1598-9722779854B6}"/>
              </a:ext>
            </a:extLst>
          </p:cNvPr>
          <p:cNvSpPr>
            <a:spLocks noGrp="1" noChangeArrowheads="1"/>
          </p:cNvSpPr>
          <p:nvPr>
            <p:ph type="title"/>
          </p:nvPr>
        </p:nvSpPr>
        <p:spPr>
          <a:xfrm>
            <a:off x="611188" y="282575"/>
            <a:ext cx="8297862" cy="477838"/>
          </a:xfrm>
        </p:spPr>
        <p:txBody>
          <a:bodyPr/>
          <a:lstStyle/>
          <a:p>
            <a:pPr eaLnBrk="1" hangingPunct="1"/>
            <a:r>
              <a:rPr lang="zh-CN" altLang="en-US" sz="3200"/>
              <a:t>门元件例化</a:t>
            </a:r>
            <a:endParaRPr lang="zh-CN" altLang="zh-CN" sz="3200"/>
          </a:p>
        </p:txBody>
      </p:sp>
      <p:pic>
        <p:nvPicPr>
          <p:cNvPr id="60419" name="图片 6">
            <a:extLst>
              <a:ext uri="{FF2B5EF4-FFF2-40B4-BE49-F238E27FC236}">
                <a16:creationId xmlns:a16="http://schemas.microsoft.com/office/drawing/2014/main" id="{A1DE22F2-CCEE-6225-42FB-702059FBB6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8838" y="1058863"/>
            <a:ext cx="7539037"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BE270CF6-A7C9-8A59-4E06-DDC14A547661}"/>
              </a:ext>
            </a:extLst>
          </p:cNvPr>
          <p:cNvSpPr>
            <a:spLocks noGrp="1" noChangeArrowheads="1"/>
          </p:cNvSpPr>
          <p:nvPr>
            <p:ph type="title"/>
          </p:nvPr>
        </p:nvSpPr>
        <p:spPr>
          <a:xfrm>
            <a:off x="611188" y="282575"/>
            <a:ext cx="8297862" cy="477838"/>
          </a:xfrm>
        </p:spPr>
        <p:txBody>
          <a:bodyPr/>
          <a:lstStyle/>
          <a:p>
            <a:pPr eaLnBrk="1" hangingPunct="1"/>
            <a:r>
              <a:rPr lang="zh-CN" altLang="en-US" sz="3200"/>
              <a:t>门元件例化</a:t>
            </a:r>
            <a:endParaRPr lang="zh-CN" altLang="zh-CN" sz="3200"/>
          </a:p>
        </p:txBody>
      </p:sp>
      <p:pic>
        <p:nvPicPr>
          <p:cNvPr id="61443" name="图片 7">
            <a:extLst>
              <a:ext uri="{FF2B5EF4-FFF2-40B4-BE49-F238E27FC236}">
                <a16:creationId xmlns:a16="http://schemas.microsoft.com/office/drawing/2014/main" id="{687A43B7-A1B4-B197-8885-D037341162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971550"/>
            <a:ext cx="8104187"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id="{BE4A0E97-2452-129B-1C85-FB9C3514C700}"/>
              </a:ext>
            </a:extLst>
          </p:cNvPr>
          <p:cNvSpPr>
            <a:spLocks noGrp="1" noChangeArrowheads="1"/>
          </p:cNvSpPr>
          <p:nvPr>
            <p:ph type="body" idx="1"/>
          </p:nvPr>
        </p:nvSpPr>
        <p:spPr>
          <a:xfrm>
            <a:off x="179388" y="831850"/>
            <a:ext cx="8775700" cy="776288"/>
          </a:xfrm>
        </p:spPr>
        <p:txBody>
          <a:bodyPr/>
          <a:lstStyle/>
          <a:p>
            <a:pPr eaLnBrk="1" hangingPunct="1">
              <a:lnSpc>
                <a:spcPct val="150000"/>
              </a:lnSpc>
            </a:pPr>
            <a:r>
              <a:rPr lang="zh-CN" altLang="en-US" sz="2000"/>
              <a:t>全加器也可以不用半加器而直接描述如下，比如完全按运算结果用一个</a:t>
            </a:r>
            <a:r>
              <a:rPr lang="en-US" altLang="zh-CN" sz="2000"/>
              <a:t>assign</a:t>
            </a:r>
            <a:r>
              <a:rPr lang="zh-CN" altLang="en-US" sz="2000"/>
              <a:t>语句实现运算功能的程序如下：</a:t>
            </a:r>
          </a:p>
        </p:txBody>
      </p:sp>
      <p:pic>
        <p:nvPicPr>
          <p:cNvPr id="62467" name="Picture 4">
            <a:extLst>
              <a:ext uri="{FF2B5EF4-FFF2-40B4-BE49-F238E27FC236}">
                <a16:creationId xmlns:a16="http://schemas.microsoft.com/office/drawing/2014/main" id="{F1C608C1-8030-A361-9C10-985D3BF26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763" y="4400550"/>
            <a:ext cx="6029325"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3">
            <a:extLst>
              <a:ext uri="{FF2B5EF4-FFF2-40B4-BE49-F238E27FC236}">
                <a16:creationId xmlns:a16="http://schemas.microsoft.com/office/drawing/2014/main" id="{ADC7113B-B43F-C56C-F8A9-4F8B7F8F946B}"/>
              </a:ext>
            </a:extLst>
          </p:cNvPr>
          <p:cNvSpPr txBox="1">
            <a:spLocks noChangeArrowheads="1"/>
          </p:cNvSpPr>
          <p:nvPr/>
        </p:nvSpPr>
        <p:spPr bwMode="auto">
          <a:xfrm>
            <a:off x="598488" y="1860550"/>
            <a:ext cx="7323137" cy="2370138"/>
          </a:xfrm>
          <a:prstGeom prst="rect">
            <a:avLst/>
          </a:prstGeom>
          <a:solidFill>
            <a:srgbClr val="BDDEFF"/>
          </a:solidFill>
          <a:ln w="9525">
            <a:solidFill>
              <a:schemeClr val="tx1"/>
            </a:solidFill>
            <a:miter lim="800000"/>
            <a:headEnd/>
            <a:tailEnd/>
          </a:ln>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10000"/>
              </a:lnSpc>
              <a:buFont typeface="Wingdings" panose="05000000000000000000" pitchFamily="2" charset="2"/>
              <a:buNone/>
            </a:pPr>
            <a:r>
              <a:rPr lang="en-US" altLang="zh-CN" sz="2000"/>
              <a:t>module f_adder(ain,bin,cin,sout,cout);</a:t>
            </a:r>
          </a:p>
          <a:p>
            <a:pPr eaLnBrk="1" hangingPunct="1">
              <a:lnSpc>
                <a:spcPct val="110000"/>
              </a:lnSpc>
              <a:buFont typeface="Wingdings" panose="05000000000000000000" pitchFamily="2" charset="2"/>
              <a:buNone/>
            </a:pPr>
            <a:r>
              <a:rPr lang="en-US" altLang="zh-CN" sz="2000"/>
              <a:t>					</a:t>
            </a:r>
            <a:r>
              <a:rPr lang="en-US" altLang="zh-CN" sz="2000">
                <a:solidFill>
                  <a:srgbClr val="6600FF"/>
                </a:solidFill>
              </a:rPr>
              <a:t>//</a:t>
            </a:r>
            <a:r>
              <a:rPr lang="zh-CN" altLang="en-US" sz="2000">
                <a:solidFill>
                  <a:srgbClr val="6600FF"/>
                </a:solidFill>
              </a:rPr>
              <a:t>一位全加器顶层设计描述</a:t>
            </a:r>
          </a:p>
          <a:p>
            <a:pPr eaLnBrk="1" hangingPunct="1">
              <a:lnSpc>
                <a:spcPct val="110000"/>
              </a:lnSpc>
              <a:buFont typeface="Wingdings" panose="05000000000000000000" pitchFamily="2" charset="2"/>
              <a:buNone/>
            </a:pPr>
            <a:r>
              <a:rPr lang="zh-CN" altLang="en-US" sz="2000"/>
              <a:t>      </a:t>
            </a:r>
            <a:r>
              <a:rPr lang="en-US" altLang="zh-CN" sz="2000"/>
              <a:t>input ain,bin,cin;		</a:t>
            </a:r>
            <a:r>
              <a:rPr lang="en-US" altLang="zh-CN" sz="2000">
                <a:solidFill>
                  <a:srgbClr val="6600FF"/>
                </a:solidFill>
              </a:rPr>
              <a:t>//</a:t>
            </a:r>
            <a:r>
              <a:rPr lang="zh-CN" altLang="en-US" sz="2000">
                <a:solidFill>
                  <a:srgbClr val="6600FF"/>
                </a:solidFill>
              </a:rPr>
              <a:t>定义输入变量</a:t>
            </a:r>
          </a:p>
          <a:p>
            <a:pPr eaLnBrk="1" hangingPunct="1">
              <a:lnSpc>
                <a:spcPct val="110000"/>
              </a:lnSpc>
              <a:buFont typeface="Wingdings" panose="05000000000000000000" pitchFamily="2" charset="2"/>
              <a:buNone/>
            </a:pPr>
            <a:r>
              <a:rPr lang="zh-CN" altLang="en-US" sz="2000"/>
              <a:t>      </a:t>
            </a:r>
            <a:r>
              <a:rPr lang="en-US" altLang="zh-CN" sz="2000"/>
              <a:t>output sout,cout;		</a:t>
            </a:r>
            <a:r>
              <a:rPr lang="en-US" altLang="zh-CN" sz="2000">
                <a:solidFill>
                  <a:srgbClr val="6600FF"/>
                </a:solidFill>
              </a:rPr>
              <a:t>//</a:t>
            </a:r>
            <a:r>
              <a:rPr lang="zh-CN" altLang="en-US" sz="2000">
                <a:solidFill>
                  <a:srgbClr val="6600FF"/>
                </a:solidFill>
              </a:rPr>
              <a:t>定义输出变量</a:t>
            </a:r>
            <a:endParaRPr lang="zh-CN" altLang="fr-FR" sz="2000">
              <a:solidFill>
                <a:srgbClr val="6600FF"/>
              </a:solidFill>
            </a:endParaRPr>
          </a:p>
          <a:p>
            <a:pPr eaLnBrk="1" hangingPunct="1">
              <a:lnSpc>
                <a:spcPct val="110000"/>
              </a:lnSpc>
              <a:buFont typeface="Wingdings" panose="05000000000000000000" pitchFamily="2" charset="2"/>
              <a:buNone/>
            </a:pPr>
            <a:r>
              <a:rPr lang="zh-CN" altLang="fr-FR" sz="2000"/>
              <a:t>      </a:t>
            </a:r>
            <a:r>
              <a:rPr lang="fr-FR" altLang="zh-CN" sz="2000"/>
              <a:t>assign {cout,sout}=ain+bin+cin;</a:t>
            </a:r>
            <a:endParaRPr lang="en-US" altLang="zh-CN" sz="2000"/>
          </a:p>
          <a:p>
            <a:pPr eaLnBrk="1" hangingPunct="1">
              <a:lnSpc>
                <a:spcPct val="110000"/>
              </a:lnSpc>
              <a:buFont typeface="Wingdings" panose="05000000000000000000" pitchFamily="2" charset="2"/>
              <a:buNone/>
            </a:pPr>
            <a:r>
              <a:rPr lang="en-US" altLang="zh-CN" sz="2000"/>
              <a:t>endmodule</a:t>
            </a:r>
          </a:p>
        </p:txBody>
      </p:sp>
      <p:sp>
        <p:nvSpPr>
          <p:cNvPr id="62469" name="Rectangle 2">
            <a:extLst>
              <a:ext uri="{FF2B5EF4-FFF2-40B4-BE49-F238E27FC236}">
                <a16:creationId xmlns:a16="http://schemas.microsoft.com/office/drawing/2014/main" id="{898ED4E9-BD63-D1B1-5AE1-D44E50880565}"/>
              </a:ext>
            </a:extLst>
          </p:cNvPr>
          <p:cNvSpPr>
            <a:spLocks noGrp="1" noChangeArrowheads="1"/>
          </p:cNvSpPr>
          <p:nvPr>
            <p:ph type="title"/>
          </p:nvPr>
        </p:nvSpPr>
        <p:spPr>
          <a:xfrm>
            <a:off x="611188" y="282575"/>
            <a:ext cx="8297862" cy="477838"/>
          </a:xfrm>
        </p:spPr>
        <p:txBody>
          <a:bodyPr/>
          <a:lstStyle/>
          <a:p>
            <a:pPr eaLnBrk="1" hangingPunct="1"/>
            <a:r>
              <a:rPr lang="zh-CN" altLang="en-US" sz="3200"/>
              <a:t>全加器的描述二</a:t>
            </a:r>
            <a:endParaRPr lang="zh-CN" altLang="zh-CN" sz="32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55115AFA-7259-03EE-0662-E538627BEA6D}"/>
              </a:ext>
            </a:extLst>
          </p:cNvPr>
          <p:cNvSpPr txBox="1"/>
          <p:nvPr/>
        </p:nvSpPr>
        <p:spPr>
          <a:xfrm>
            <a:off x="433168" y="759694"/>
            <a:ext cx="8524565" cy="6047809"/>
          </a:xfrm>
          <a:prstGeom prst="rect">
            <a:avLst/>
          </a:prstGeom>
          <a:solidFill>
            <a:srgbClr val="FF99FF"/>
          </a:solidFill>
          <a:effectLst>
            <a:innerShdw blurRad="63500" dist="50800" dir="2700000">
              <a:prstClr val="black">
                <a:alpha val="50000"/>
              </a:prstClr>
            </a:innerShdw>
          </a:effectLst>
        </p:spPr>
        <p:txBody>
          <a:bodyPr lIns="0" tIns="0" rIns="0" bIns="0">
            <a:spAutoFit/>
          </a:bodyPr>
          <a:lstStyle/>
          <a:p>
            <a:pPr marL="12700" eaLnBrk="1" hangingPunct="1">
              <a:defRPr/>
            </a:pPr>
            <a:endParaRPr lang="en-US" sz="1100" b="1" spc="15" dirty="0">
              <a:latin typeface="Times New Roman" pitchFamily="18" charset="0"/>
              <a:ea typeface="+mn-ea"/>
              <a:cs typeface="Times New Roman" pitchFamily="18" charset="0"/>
            </a:endParaRPr>
          </a:p>
          <a:p>
            <a:pPr marL="12700" eaLnBrk="1" hangingPunct="1">
              <a:defRPr/>
            </a:pPr>
            <a:r>
              <a:rPr lang="en-US" altLang="zh-CN" b="1" spc="15" dirty="0">
                <a:solidFill>
                  <a:srgbClr val="0000CC"/>
                </a:solidFill>
                <a:latin typeface="Times New Roman" pitchFamily="18" charset="0"/>
                <a:ea typeface="+mn-ea"/>
                <a:cs typeface="Times New Roman" pitchFamily="18" charset="0"/>
              </a:rPr>
              <a:t>module &lt;</a:t>
            </a:r>
            <a:r>
              <a:rPr lang="zh-CN" altLang="en-US" b="1" spc="15" dirty="0">
                <a:solidFill>
                  <a:srgbClr val="0000CC"/>
                </a:solidFill>
                <a:latin typeface="Times New Roman" pitchFamily="18" charset="0"/>
                <a:ea typeface="+mn-ea"/>
                <a:cs typeface="Times New Roman" pitchFamily="18" charset="0"/>
              </a:rPr>
              <a:t>顶层模块名</a:t>
            </a:r>
            <a:r>
              <a:rPr lang="en-US" altLang="zh-CN" b="1" spc="15" dirty="0">
                <a:solidFill>
                  <a:srgbClr val="0000CC"/>
                </a:solidFill>
                <a:latin typeface="Times New Roman" pitchFamily="18" charset="0"/>
                <a:ea typeface="+mn-ea"/>
                <a:cs typeface="Times New Roman" pitchFamily="18" charset="0"/>
              </a:rPr>
              <a:t>&gt; (&lt; </a:t>
            </a:r>
            <a:r>
              <a:rPr lang="zh-CN" altLang="en-US" b="1" spc="15" dirty="0">
                <a:solidFill>
                  <a:srgbClr val="0000CC"/>
                </a:solidFill>
                <a:latin typeface="Times New Roman" pitchFamily="18" charset="0"/>
                <a:ea typeface="+mn-ea"/>
                <a:cs typeface="Times New Roman" pitchFamily="18" charset="0"/>
              </a:rPr>
              <a:t>输入输出端口 列表</a:t>
            </a:r>
            <a:r>
              <a:rPr lang="en-US" altLang="zh-CN" b="1" spc="15" dirty="0">
                <a:solidFill>
                  <a:srgbClr val="0000CC"/>
                </a:solidFill>
                <a:latin typeface="Times New Roman" pitchFamily="18" charset="0"/>
                <a:ea typeface="+mn-ea"/>
                <a:cs typeface="Times New Roman" pitchFamily="18" charset="0"/>
              </a:rPr>
              <a:t>&gt;) </a:t>
            </a:r>
            <a:r>
              <a:rPr lang="zh-CN" altLang="en-US" b="1" spc="15" dirty="0">
                <a:solidFill>
                  <a:srgbClr val="0000CC"/>
                </a:solidFill>
                <a:latin typeface="Times New Roman" pitchFamily="18" charset="0"/>
                <a:ea typeface="+mn-ea"/>
                <a:cs typeface="Times New Roman" pitchFamily="18" charset="0"/>
              </a:rPr>
              <a:t>；</a:t>
            </a:r>
            <a:endParaRPr lang="en-US" altLang="zh-CN" b="1" spc="15" dirty="0">
              <a:solidFill>
                <a:srgbClr val="0000CC"/>
              </a:solidFill>
              <a:latin typeface="Times New Roman" pitchFamily="18" charset="0"/>
              <a:ea typeface="+mn-ea"/>
              <a:cs typeface="Times New Roman" pitchFamily="18" charset="0"/>
            </a:endParaRPr>
          </a:p>
          <a:p>
            <a:pPr marL="12700" eaLnBrk="1" hangingPunct="1">
              <a:defRPr/>
            </a:pPr>
            <a:endParaRPr lang="zh-CN" altLang="en-US" sz="1100" b="1" spc="15" dirty="0">
              <a:latin typeface="Times New Roman" pitchFamily="18" charset="0"/>
              <a:ea typeface="+mn-ea"/>
              <a:cs typeface="Times New Roman" pitchFamily="18" charset="0"/>
            </a:endParaRPr>
          </a:p>
          <a:p>
            <a:pPr marL="12700" indent="341313" eaLnBrk="1" hangingPunct="1">
              <a:defRPr/>
            </a:pPr>
            <a:r>
              <a:rPr lang="en-US" altLang="zh-CN" b="1" spc="15" dirty="0">
                <a:latin typeface="Times New Roman" pitchFamily="18" charset="0"/>
                <a:ea typeface="+mn-ea"/>
                <a:cs typeface="Times New Roman" pitchFamily="18" charset="0"/>
              </a:rPr>
              <a:t>output </a:t>
            </a:r>
            <a:r>
              <a:rPr lang="zh-CN" altLang="en-US" b="1" spc="15" dirty="0">
                <a:latin typeface="Times New Roman" pitchFamily="18" charset="0"/>
                <a:ea typeface="+mn-ea"/>
                <a:cs typeface="Times New Roman" pitchFamily="18" charset="0"/>
              </a:rPr>
              <a:t>输出端口列表：</a:t>
            </a:r>
          </a:p>
          <a:p>
            <a:pPr marL="12700" indent="341313" eaLnBrk="1" hangingPunct="1">
              <a:defRPr/>
            </a:pPr>
            <a:r>
              <a:rPr lang="en-US" altLang="zh-CN" b="1" spc="15" dirty="0">
                <a:latin typeface="Times New Roman" pitchFamily="18" charset="0"/>
                <a:ea typeface="+mn-ea"/>
                <a:cs typeface="Times New Roman" pitchFamily="18" charset="0"/>
              </a:rPr>
              <a:t>input </a:t>
            </a:r>
            <a:r>
              <a:rPr lang="zh-CN" altLang="en-US" b="1" spc="15" dirty="0">
                <a:latin typeface="Times New Roman" pitchFamily="18" charset="0"/>
                <a:ea typeface="+mn-ea"/>
                <a:cs typeface="Times New Roman" pitchFamily="18" charset="0"/>
              </a:rPr>
              <a:t>输入端口列表：</a:t>
            </a:r>
          </a:p>
          <a:p>
            <a:pPr marL="12700" indent="341313" eaLnBrk="1" hangingPunct="1">
              <a:defRPr/>
            </a:pPr>
            <a:r>
              <a:rPr lang="en-US" altLang="zh-CN" b="1" spc="15" dirty="0">
                <a:latin typeface="Times New Roman" pitchFamily="18" charset="0"/>
                <a:ea typeface="+mn-ea"/>
                <a:cs typeface="Times New Roman" pitchFamily="18" charset="0"/>
              </a:rPr>
              <a:t>//  (1) </a:t>
            </a:r>
            <a:r>
              <a:rPr lang="zh-CN" altLang="en-US" b="1" spc="15" dirty="0">
                <a:latin typeface="Times New Roman" pitchFamily="18" charset="0"/>
                <a:ea typeface="+mn-ea"/>
                <a:cs typeface="Times New Roman" pitchFamily="18" charset="0"/>
              </a:rPr>
              <a:t>使用</a:t>
            </a:r>
            <a:r>
              <a:rPr lang="en-US" altLang="zh-CN" b="1" spc="15" dirty="0">
                <a:latin typeface="Times New Roman" pitchFamily="18" charset="0"/>
                <a:ea typeface="+mn-ea"/>
                <a:cs typeface="Times New Roman" pitchFamily="18" charset="0"/>
              </a:rPr>
              <a:t>assign</a:t>
            </a:r>
            <a:r>
              <a:rPr lang="zh-CN" altLang="en-US" b="1" spc="15" dirty="0">
                <a:latin typeface="Times New Roman" pitchFamily="18" charset="0"/>
                <a:ea typeface="+mn-ea"/>
                <a:cs typeface="Times New Roman" pitchFamily="18" charset="0"/>
              </a:rPr>
              <a:t>语句定义逻辑功能</a:t>
            </a:r>
          </a:p>
          <a:p>
            <a:pPr marL="12700" indent="341313" eaLnBrk="1" hangingPunct="1">
              <a:defRPr/>
            </a:pPr>
            <a:r>
              <a:rPr lang="en-US" altLang="zh-CN" b="1" spc="15" dirty="0">
                <a:latin typeface="Times New Roman" pitchFamily="18" charset="0"/>
                <a:ea typeface="+mn-ea"/>
                <a:cs typeface="Times New Roman" pitchFamily="18" charset="0"/>
              </a:rPr>
              <a:t>wire </a:t>
            </a:r>
            <a:r>
              <a:rPr lang="zh-CN" altLang="en-US" b="1" spc="15" dirty="0">
                <a:latin typeface="Times New Roman" pitchFamily="18" charset="0"/>
                <a:ea typeface="+mn-ea"/>
                <a:cs typeface="Times New Roman" pitchFamily="18" charset="0"/>
              </a:rPr>
              <a:t>结果信号名；</a:t>
            </a:r>
          </a:p>
          <a:p>
            <a:pPr marL="12700" indent="341313" eaLnBrk="1" hangingPunct="1">
              <a:defRPr/>
            </a:pPr>
            <a:r>
              <a:rPr lang="en-US" altLang="zh-CN" b="1" spc="15" dirty="0">
                <a:latin typeface="Times New Roman" pitchFamily="18" charset="0"/>
                <a:ea typeface="+mn-ea"/>
                <a:cs typeface="Times New Roman" pitchFamily="18" charset="0"/>
              </a:rPr>
              <a:t>assign &lt;</a:t>
            </a:r>
            <a:r>
              <a:rPr lang="zh-CN" altLang="en-US" b="1" spc="15" dirty="0">
                <a:latin typeface="Times New Roman" pitchFamily="18" charset="0"/>
                <a:ea typeface="+mn-ea"/>
                <a:cs typeface="Times New Roman" pitchFamily="18" charset="0"/>
              </a:rPr>
              <a:t>结果信号名</a:t>
            </a:r>
            <a:r>
              <a:rPr lang="en-US" altLang="zh-CN" b="1" spc="15" dirty="0">
                <a:latin typeface="Times New Roman" pitchFamily="18" charset="0"/>
                <a:ea typeface="+mn-ea"/>
                <a:cs typeface="Times New Roman" pitchFamily="18" charset="0"/>
              </a:rPr>
              <a:t>&gt; = </a:t>
            </a:r>
            <a:r>
              <a:rPr lang="zh-CN" altLang="en-US" b="1" spc="15" dirty="0">
                <a:latin typeface="Times New Roman" pitchFamily="18" charset="0"/>
                <a:ea typeface="+mn-ea"/>
                <a:cs typeface="Times New Roman" pitchFamily="18" charset="0"/>
              </a:rPr>
              <a:t>表达式 ；</a:t>
            </a:r>
          </a:p>
          <a:p>
            <a:pPr marL="12700" indent="341313" eaLnBrk="1" hangingPunct="1">
              <a:defRPr/>
            </a:pPr>
            <a:r>
              <a:rPr lang="en-US" altLang="zh-CN" b="1" spc="15" dirty="0">
                <a:latin typeface="Times New Roman" pitchFamily="18" charset="0"/>
                <a:ea typeface="+mn-ea"/>
                <a:cs typeface="Times New Roman" pitchFamily="18" charset="0"/>
              </a:rPr>
              <a:t>// (2) </a:t>
            </a:r>
            <a:r>
              <a:rPr lang="zh-CN" altLang="en-US" b="1" spc="15" dirty="0">
                <a:latin typeface="Times New Roman" pitchFamily="18" charset="0"/>
                <a:ea typeface="+mn-ea"/>
                <a:cs typeface="Times New Roman" pitchFamily="18" charset="0"/>
              </a:rPr>
              <a:t>使用</a:t>
            </a:r>
            <a:r>
              <a:rPr lang="en-US" altLang="zh-CN" b="1" spc="15" dirty="0">
                <a:latin typeface="Times New Roman" pitchFamily="18" charset="0"/>
                <a:ea typeface="+mn-ea"/>
                <a:cs typeface="Times New Roman" pitchFamily="18" charset="0"/>
              </a:rPr>
              <a:t>always</a:t>
            </a:r>
            <a:r>
              <a:rPr lang="zh-CN" altLang="en-US" b="1" spc="15" dirty="0">
                <a:latin typeface="Times New Roman" pitchFamily="18" charset="0"/>
                <a:ea typeface="+mn-ea"/>
                <a:cs typeface="Times New Roman" pitchFamily="18" charset="0"/>
              </a:rPr>
              <a:t>块定义逻辑功能</a:t>
            </a:r>
          </a:p>
          <a:p>
            <a:pPr marL="12700" indent="341313" eaLnBrk="1" hangingPunct="1">
              <a:defRPr/>
            </a:pPr>
            <a:r>
              <a:rPr lang="en-US" altLang="zh-CN" b="1" spc="15" dirty="0">
                <a:latin typeface="Times New Roman" pitchFamily="18" charset="0"/>
                <a:ea typeface="+mn-ea"/>
                <a:cs typeface="Times New Roman" pitchFamily="18" charset="0"/>
              </a:rPr>
              <a:t>always @ (&lt;</a:t>
            </a:r>
            <a:r>
              <a:rPr lang="zh-CN" altLang="en-US" b="1" spc="15" dirty="0">
                <a:latin typeface="Times New Roman" pitchFamily="18" charset="0"/>
                <a:ea typeface="+mn-ea"/>
                <a:cs typeface="Times New Roman" pitchFamily="18" charset="0"/>
              </a:rPr>
              <a:t>敏感信号表达式</a:t>
            </a:r>
            <a:r>
              <a:rPr lang="en-US" altLang="zh-CN" b="1" spc="15" dirty="0">
                <a:latin typeface="Times New Roman" pitchFamily="18" charset="0"/>
                <a:ea typeface="+mn-ea"/>
                <a:cs typeface="Times New Roman" pitchFamily="18" charset="0"/>
              </a:rPr>
              <a:t>&gt;)</a:t>
            </a:r>
          </a:p>
          <a:p>
            <a:pPr marL="12700" indent="796925" eaLnBrk="1" hangingPunct="1">
              <a:defRPr/>
            </a:pPr>
            <a:r>
              <a:rPr lang="en-US" altLang="zh-CN" b="1" spc="15" dirty="0">
                <a:latin typeface="Times New Roman" pitchFamily="18" charset="0"/>
                <a:ea typeface="+mn-ea"/>
                <a:cs typeface="Times New Roman" pitchFamily="18" charset="0"/>
              </a:rPr>
              <a:t>begin</a:t>
            </a:r>
          </a:p>
          <a:p>
            <a:pPr marL="12700" indent="1155700" eaLnBrk="1" hangingPunct="1">
              <a:defRPr/>
            </a:pPr>
            <a:r>
              <a:rPr lang="en-US" altLang="zh-CN" b="1" spc="15" dirty="0">
                <a:latin typeface="Times New Roman" pitchFamily="18" charset="0"/>
                <a:ea typeface="+mn-ea"/>
                <a:cs typeface="Times New Roman" pitchFamily="18" charset="0"/>
              </a:rPr>
              <a:t>// </a:t>
            </a:r>
            <a:r>
              <a:rPr lang="zh-CN" altLang="en-US" b="1" spc="15" dirty="0">
                <a:latin typeface="Times New Roman" pitchFamily="18" charset="0"/>
                <a:ea typeface="+mn-ea"/>
                <a:cs typeface="Times New Roman" pitchFamily="18" charset="0"/>
              </a:rPr>
              <a:t>过程赋值语句</a:t>
            </a:r>
          </a:p>
          <a:p>
            <a:pPr marL="12700" indent="1155700" eaLnBrk="1" hangingPunct="1">
              <a:defRPr/>
            </a:pPr>
            <a:r>
              <a:rPr lang="en-US" altLang="zh-CN" b="1" spc="15" dirty="0">
                <a:latin typeface="Times New Roman" pitchFamily="18" charset="0"/>
                <a:ea typeface="+mn-ea"/>
                <a:cs typeface="Times New Roman" pitchFamily="18" charset="0"/>
              </a:rPr>
              <a:t>// if</a:t>
            </a:r>
            <a:r>
              <a:rPr lang="zh-CN" altLang="en-US" b="1" spc="15" dirty="0">
                <a:latin typeface="Times New Roman" pitchFamily="18" charset="0"/>
                <a:ea typeface="+mn-ea"/>
                <a:cs typeface="Times New Roman" pitchFamily="18" charset="0"/>
              </a:rPr>
              <a:t>语句</a:t>
            </a:r>
          </a:p>
          <a:p>
            <a:pPr marL="12700" indent="1155700" eaLnBrk="1" hangingPunct="1">
              <a:defRPr/>
            </a:pPr>
            <a:r>
              <a:rPr lang="en-US" altLang="zh-CN" b="1" spc="15" dirty="0">
                <a:latin typeface="Times New Roman" pitchFamily="18" charset="0"/>
                <a:ea typeface="+mn-ea"/>
                <a:cs typeface="Times New Roman" pitchFamily="18" charset="0"/>
              </a:rPr>
              <a:t>// case</a:t>
            </a:r>
            <a:r>
              <a:rPr lang="zh-CN" altLang="en-US" b="1" spc="15" dirty="0">
                <a:latin typeface="Times New Roman" pitchFamily="18" charset="0"/>
                <a:ea typeface="+mn-ea"/>
                <a:cs typeface="Times New Roman" pitchFamily="18" charset="0"/>
              </a:rPr>
              <a:t>语句</a:t>
            </a:r>
          </a:p>
          <a:p>
            <a:pPr marL="12700" indent="1155700" eaLnBrk="1" hangingPunct="1">
              <a:defRPr/>
            </a:pPr>
            <a:r>
              <a:rPr lang="en-US" altLang="zh-CN" b="1" spc="15" dirty="0">
                <a:latin typeface="Times New Roman" pitchFamily="18" charset="0"/>
                <a:ea typeface="+mn-ea"/>
                <a:cs typeface="Times New Roman" pitchFamily="18" charset="0"/>
              </a:rPr>
              <a:t>// </a:t>
            </a:r>
            <a:r>
              <a:rPr lang="en-US" altLang="zh-CN" b="1" spc="15" dirty="0" err="1">
                <a:latin typeface="Times New Roman" pitchFamily="18" charset="0"/>
                <a:ea typeface="+mn-ea"/>
                <a:cs typeface="Times New Roman" pitchFamily="18" charset="0"/>
              </a:rPr>
              <a:t>while,repeat,for</a:t>
            </a:r>
            <a:r>
              <a:rPr lang="zh-CN" altLang="en-US" b="1" spc="15" dirty="0">
                <a:latin typeface="Times New Roman" pitchFamily="18" charset="0"/>
                <a:ea typeface="+mn-ea"/>
                <a:cs typeface="Times New Roman" pitchFamily="18" charset="0"/>
              </a:rPr>
              <a:t>循环语句</a:t>
            </a:r>
          </a:p>
          <a:p>
            <a:pPr marL="12700" indent="1155700" eaLnBrk="1" hangingPunct="1">
              <a:defRPr/>
            </a:pPr>
            <a:r>
              <a:rPr lang="en-US" altLang="zh-CN" b="1" spc="15" dirty="0">
                <a:latin typeface="Times New Roman" pitchFamily="18" charset="0"/>
                <a:ea typeface="+mn-ea"/>
                <a:cs typeface="Times New Roman" pitchFamily="18" charset="0"/>
              </a:rPr>
              <a:t>//  </a:t>
            </a:r>
            <a:r>
              <a:rPr lang="en-US" altLang="zh-CN" b="1" spc="15" dirty="0" err="1">
                <a:latin typeface="Times New Roman" pitchFamily="18" charset="0"/>
                <a:ea typeface="+mn-ea"/>
                <a:cs typeface="Times New Roman" pitchFamily="18" charset="0"/>
              </a:rPr>
              <a:t>task,function</a:t>
            </a:r>
            <a:r>
              <a:rPr lang="zh-CN" altLang="en-US" b="1" spc="15" dirty="0">
                <a:latin typeface="Times New Roman" pitchFamily="18" charset="0"/>
                <a:ea typeface="+mn-ea"/>
                <a:cs typeface="Times New Roman" pitchFamily="18" charset="0"/>
              </a:rPr>
              <a:t>调用</a:t>
            </a:r>
          </a:p>
          <a:p>
            <a:pPr marL="12700" indent="800100" eaLnBrk="1" hangingPunct="1">
              <a:defRPr/>
            </a:pPr>
            <a:r>
              <a:rPr lang="en-US" altLang="zh-CN" b="1" spc="15" dirty="0">
                <a:latin typeface="Times New Roman" pitchFamily="18" charset="0"/>
                <a:ea typeface="+mn-ea"/>
                <a:cs typeface="Times New Roman" pitchFamily="18" charset="0"/>
              </a:rPr>
              <a:t>end</a:t>
            </a:r>
          </a:p>
          <a:p>
            <a:pPr marL="12700" indent="341313" eaLnBrk="1" hangingPunct="1">
              <a:defRPr/>
            </a:pPr>
            <a:r>
              <a:rPr lang="en-US" altLang="zh-CN" b="1" spc="15" dirty="0">
                <a:latin typeface="Times New Roman" pitchFamily="18" charset="0"/>
                <a:ea typeface="+mn-ea"/>
                <a:cs typeface="Times New Roman" pitchFamily="18" charset="0"/>
              </a:rPr>
              <a:t>// (3) </a:t>
            </a:r>
            <a:r>
              <a:rPr lang="zh-CN" altLang="en-US" b="1" spc="15" dirty="0">
                <a:latin typeface="Times New Roman" pitchFamily="18" charset="0"/>
                <a:ea typeface="+mn-ea"/>
                <a:cs typeface="Times New Roman" pitchFamily="18" charset="0"/>
              </a:rPr>
              <a:t>元件例化</a:t>
            </a:r>
          </a:p>
          <a:p>
            <a:pPr marL="12700" indent="341313" eaLnBrk="1" hangingPunct="1">
              <a:defRPr/>
            </a:pPr>
            <a:r>
              <a:rPr lang="en-US" altLang="zh-CN" b="1" spc="15" dirty="0">
                <a:latin typeface="Times New Roman" pitchFamily="18" charset="0"/>
                <a:ea typeface="+mn-ea"/>
                <a:cs typeface="Times New Roman" pitchFamily="18" charset="0"/>
              </a:rPr>
              <a:t>&lt; </a:t>
            </a:r>
            <a:r>
              <a:rPr lang="en-US" altLang="zh-CN" b="1" spc="15" dirty="0" err="1">
                <a:latin typeface="Times New Roman" pitchFamily="18" charset="0"/>
                <a:ea typeface="+mn-ea"/>
                <a:cs typeface="Times New Roman" pitchFamily="18" charset="0"/>
              </a:rPr>
              <a:t>module_name</a:t>
            </a:r>
            <a:r>
              <a:rPr lang="en-US" altLang="zh-CN" b="1" spc="15" dirty="0">
                <a:latin typeface="Times New Roman" pitchFamily="18" charset="0"/>
                <a:ea typeface="+mn-ea"/>
                <a:cs typeface="Times New Roman" pitchFamily="18" charset="0"/>
              </a:rPr>
              <a:t> &gt; &lt; </a:t>
            </a:r>
            <a:r>
              <a:rPr lang="en-US" altLang="zh-CN" b="1" spc="15" dirty="0" err="1">
                <a:latin typeface="Times New Roman" pitchFamily="18" charset="0"/>
                <a:ea typeface="+mn-ea"/>
                <a:cs typeface="Times New Roman" pitchFamily="18" charset="0"/>
              </a:rPr>
              <a:t>instance_name</a:t>
            </a:r>
            <a:r>
              <a:rPr lang="en-US" altLang="zh-CN" b="1" spc="15" dirty="0">
                <a:latin typeface="Times New Roman" pitchFamily="18" charset="0"/>
                <a:ea typeface="+mn-ea"/>
                <a:cs typeface="Times New Roman" pitchFamily="18" charset="0"/>
              </a:rPr>
              <a:t> &gt; (&lt;</a:t>
            </a:r>
            <a:r>
              <a:rPr lang="en-US" altLang="zh-CN" b="1" spc="15" dirty="0" err="1">
                <a:latin typeface="Times New Roman" pitchFamily="18" charset="0"/>
                <a:ea typeface="+mn-ea"/>
                <a:cs typeface="Times New Roman" pitchFamily="18" charset="0"/>
              </a:rPr>
              <a:t>port_list</a:t>
            </a:r>
            <a:r>
              <a:rPr lang="en-US" altLang="zh-CN" b="1" spc="15" dirty="0">
                <a:latin typeface="Times New Roman" pitchFamily="18" charset="0"/>
                <a:ea typeface="+mn-ea"/>
                <a:cs typeface="Times New Roman" pitchFamily="18" charset="0"/>
              </a:rPr>
              <a:t>&gt;);	// </a:t>
            </a:r>
            <a:r>
              <a:rPr lang="zh-CN" altLang="en-US" b="1" spc="15" dirty="0">
                <a:latin typeface="Times New Roman" pitchFamily="18" charset="0"/>
                <a:ea typeface="+mn-ea"/>
                <a:cs typeface="Times New Roman" pitchFamily="18" charset="0"/>
              </a:rPr>
              <a:t>模块元件例化</a:t>
            </a:r>
          </a:p>
          <a:p>
            <a:pPr marL="12700" indent="341313" eaLnBrk="1" hangingPunct="1">
              <a:defRPr/>
            </a:pPr>
            <a:r>
              <a:rPr lang="en-US" altLang="zh-CN" b="1" spc="15" dirty="0">
                <a:latin typeface="Times New Roman" pitchFamily="18" charset="0"/>
                <a:ea typeface="+mn-ea"/>
                <a:cs typeface="Times New Roman" pitchFamily="18" charset="0"/>
              </a:rPr>
              <a:t>&lt;</a:t>
            </a:r>
            <a:r>
              <a:rPr lang="en-US" altLang="zh-CN" b="1" spc="15" dirty="0" err="1">
                <a:latin typeface="Times New Roman" pitchFamily="18" charset="0"/>
                <a:ea typeface="+mn-ea"/>
                <a:cs typeface="Times New Roman" pitchFamily="18" charset="0"/>
              </a:rPr>
              <a:t>gate_type_keyword</a:t>
            </a:r>
            <a:r>
              <a:rPr lang="en-US" altLang="zh-CN" b="1" spc="15" dirty="0">
                <a:latin typeface="Times New Roman" pitchFamily="18" charset="0"/>
                <a:ea typeface="+mn-ea"/>
                <a:cs typeface="Times New Roman" pitchFamily="18" charset="0"/>
              </a:rPr>
              <a:t>&gt; &lt; </a:t>
            </a:r>
            <a:r>
              <a:rPr lang="en-US" altLang="zh-CN" b="1" spc="15" dirty="0" err="1">
                <a:latin typeface="Times New Roman" pitchFamily="18" charset="0"/>
                <a:ea typeface="+mn-ea"/>
                <a:cs typeface="Times New Roman" pitchFamily="18" charset="0"/>
              </a:rPr>
              <a:t>instance_name</a:t>
            </a:r>
            <a:r>
              <a:rPr lang="en-US" altLang="zh-CN" b="1" spc="15" dirty="0">
                <a:latin typeface="Times New Roman" pitchFamily="18" charset="0"/>
                <a:ea typeface="+mn-ea"/>
                <a:cs typeface="Times New Roman" pitchFamily="18" charset="0"/>
              </a:rPr>
              <a:t> &gt; (&lt;</a:t>
            </a:r>
            <a:r>
              <a:rPr lang="en-US" altLang="zh-CN" b="1" spc="15" dirty="0" err="1">
                <a:latin typeface="Times New Roman" pitchFamily="18" charset="0"/>
                <a:ea typeface="+mn-ea"/>
                <a:cs typeface="Times New Roman" pitchFamily="18" charset="0"/>
              </a:rPr>
              <a:t>port_list</a:t>
            </a:r>
            <a:r>
              <a:rPr lang="en-US" altLang="zh-CN" b="1" spc="15" dirty="0">
                <a:latin typeface="Times New Roman" pitchFamily="18" charset="0"/>
                <a:ea typeface="+mn-ea"/>
                <a:cs typeface="Times New Roman" pitchFamily="18" charset="0"/>
              </a:rPr>
              <a:t>&gt;); // </a:t>
            </a:r>
            <a:r>
              <a:rPr lang="zh-CN" altLang="en-US" b="1" spc="15" dirty="0">
                <a:latin typeface="Times New Roman" pitchFamily="18" charset="0"/>
                <a:ea typeface="+mn-ea"/>
                <a:cs typeface="Times New Roman" pitchFamily="18" charset="0"/>
              </a:rPr>
              <a:t>门元件例化</a:t>
            </a:r>
            <a:endParaRPr lang="en-US" altLang="zh-CN" b="1" spc="15" dirty="0">
              <a:latin typeface="Times New Roman" pitchFamily="18" charset="0"/>
              <a:ea typeface="+mn-ea"/>
              <a:cs typeface="Times New Roman" pitchFamily="18" charset="0"/>
            </a:endParaRPr>
          </a:p>
          <a:p>
            <a:pPr marL="12700" indent="-12700" eaLnBrk="1" hangingPunct="1">
              <a:defRPr/>
            </a:pPr>
            <a:endParaRPr lang="en-US" altLang="zh-CN" sz="1100" b="1" spc="15" dirty="0">
              <a:latin typeface="Times New Roman" pitchFamily="18" charset="0"/>
              <a:ea typeface="+mn-ea"/>
              <a:cs typeface="Times New Roman" pitchFamily="18" charset="0"/>
            </a:endParaRPr>
          </a:p>
          <a:p>
            <a:pPr marL="12700" indent="-12700" eaLnBrk="1" hangingPunct="1">
              <a:defRPr/>
            </a:pPr>
            <a:r>
              <a:rPr lang="en-US" altLang="zh-CN" b="1" spc="15" dirty="0" err="1">
                <a:solidFill>
                  <a:srgbClr val="0000CC"/>
                </a:solidFill>
                <a:latin typeface="Times New Roman" pitchFamily="18" charset="0"/>
                <a:ea typeface="+mn-ea"/>
                <a:cs typeface="Times New Roman" pitchFamily="18" charset="0"/>
              </a:rPr>
              <a:t>endmodule</a:t>
            </a:r>
            <a:endParaRPr lang="en-US" altLang="zh-CN" b="1" spc="15" dirty="0">
              <a:solidFill>
                <a:srgbClr val="0000CC"/>
              </a:solidFill>
              <a:latin typeface="Times New Roman" pitchFamily="18" charset="0"/>
              <a:ea typeface="+mn-ea"/>
              <a:cs typeface="Times New Roman" pitchFamily="18" charset="0"/>
            </a:endParaRPr>
          </a:p>
          <a:p>
            <a:pPr marL="12700" indent="-12700" eaLnBrk="1" hangingPunct="1">
              <a:defRPr/>
            </a:pPr>
            <a:endParaRPr lang="en-US" altLang="zh-CN" sz="900" b="1" spc="15" dirty="0">
              <a:latin typeface="Times New Roman" pitchFamily="18" charset="0"/>
              <a:ea typeface="+mn-ea"/>
              <a:cs typeface="Times New Roman" pitchFamily="18" charset="0"/>
            </a:endParaRPr>
          </a:p>
        </p:txBody>
      </p:sp>
      <p:sp>
        <p:nvSpPr>
          <p:cNvPr id="63493" name="object 3">
            <a:extLst>
              <a:ext uri="{FF2B5EF4-FFF2-40B4-BE49-F238E27FC236}">
                <a16:creationId xmlns:a16="http://schemas.microsoft.com/office/drawing/2014/main" id="{3350D314-0471-0CFF-E734-91E0F846F587}"/>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模块的模版</a:t>
            </a:r>
            <a:r>
              <a:rPr lang="zh-CN" altLang="en-US" sz="2000">
                <a:solidFill>
                  <a:schemeClr val="tx2"/>
                </a:solidFill>
              </a:rPr>
              <a:t>（仅考虑用于逻辑综合的部分）</a:t>
            </a:r>
            <a:endParaRPr lang="zh-CN" altLang="zh-CN" sz="2400">
              <a:solidFill>
                <a:schemeClr val="tx2"/>
              </a:solidFill>
            </a:endParaRPr>
          </a:p>
        </p:txBody>
      </p:sp>
      <p:sp>
        <p:nvSpPr>
          <p:cNvPr id="11" name="矩形 10">
            <a:extLst>
              <a:ext uri="{FF2B5EF4-FFF2-40B4-BE49-F238E27FC236}">
                <a16:creationId xmlns:a16="http://schemas.microsoft.com/office/drawing/2014/main" id="{AAAFA95E-E3A2-490A-034E-D2B30F11266B}"/>
              </a:ext>
            </a:extLst>
          </p:cNvPr>
          <p:cNvSpPr/>
          <p:nvPr/>
        </p:nvSpPr>
        <p:spPr>
          <a:xfrm>
            <a:off x="433388" y="1914525"/>
            <a:ext cx="8512175" cy="841375"/>
          </a:xfrm>
          <a:prstGeom prst="rect">
            <a:avLst/>
          </a:prstGeom>
          <a:solidFill>
            <a:srgbClr val="0000FF">
              <a:alpha val="1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矩形 11">
            <a:extLst>
              <a:ext uri="{FF2B5EF4-FFF2-40B4-BE49-F238E27FC236}">
                <a16:creationId xmlns:a16="http://schemas.microsoft.com/office/drawing/2014/main" id="{E27DDCCC-FDD5-F3B6-29D6-ED666D228095}"/>
              </a:ext>
            </a:extLst>
          </p:cNvPr>
          <p:cNvSpPr/>
          <p:nvPr/>
        </p:nvSpPr>
        <p:spPr>
          <a:xfrm>
            <a:off x="433388" y="2755900"/>
            <a:ext cx="8512175" cy="2425700"/>
          </a:xfrm>
          <a:prstGeom prst="rect">
            <a:avLst/>
          </a:prstGeom>
          <a:solidFill>
            <a:srgbClr val="0000FF">
              <a:alpha val="1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矩形 12">
            <a:extLst>
              <a:ext uri="{FF2B5EF4-FFF2-40B4-BE49-F238E27FC236}">
                <a16:creationId xmlns:a16="http://schemas.microsoft.com/office/drawing/2014/main" id="{B67230E7-1068-AA4A-5D34-1A8832178F5D}"/>
              </a:ext>
            </a:extLst>
          </p:cNvPr>
          <p:cNvSpPr/>
          <p:nvPr/>
        </p:nvSpPr>
        <p:spPr>
          <a:xfrm>
            <a:off x="433388" y="5181600"/>
            <a:ext cx="8512175" cy="950913"/>
          </a:xfrm>
          <a:prstGeom prst="rect">
            <a:avLst/>
          </a:prstGeom>
          <a:solidFill>
            <a:srgbClr val="0000FF">
              <a:alpha val="1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矩形 13">
            <a:extLst>
              <a:ext uri="{FF2B5EF4-FFF2-40B4-BE49-F238E27FC236}">
                <a16:creationId xmlns:a16="http://schemas.microsoft.com/office/drawing/2014/main" id="{06FE6E28-CE14-15A9-EE39-BFDE21A12487}"/>
              </a:ext>
            </a:extLst>
          </p:cNvPr>
          <p:cNvSpPr/>
          <p:nvPr/>
        </p:nvSpPr>
        <p:spPr>
          <a:xfrm>
            <a:off x="433388" y="1352550"/>
            <a:ext cx="8512175" cy="561975"/>
          </a:xfrm>
          <a:prstGeom prst="rect">
            <a:avLst/>
          </a:prstGeom>
          <a:solidFill>
            <a:srgbClr val="0000FF">
              <a:alpha val="1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a:extLst>
              <a:ext uri="{FF2B5EF4-FFF2-40B4-BE49-F238E27FC236}">
                <a16:creationId xmlns:a16="http://schemas.microsoft.com/office/drawing/2014/main" id="{74723DC6-C0DD-F0BA-5DC3-E8393244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62050"/>
            <a:ext cx="8686800"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9" name="object 3">
            <a:extLst>
              <a:ext uri="{FF2B5EF4-FFF2-40B4-BE49-F238E27FC236}">
                <a16:creationId xmlns:a16="http://schemas.microsoft.com/office/drawing/2014/main" id="{9901F7CC-7EBB-CABF-7A1D-ADA46CC8944B}"/>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程序的基本结构</a:t>
            </a:r>
            <a:endParaRPr lang="zh-CN" altLang="zh-CN" sz="2400">
              <a:solidFill>
                <a:schemeClr val="tx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object 3">
            <a:extLst>
              <a:ext uri="{FF2B5EF4-FFF2-40B4-BE49-F238E27FC236}">
                <a16:creationId xmlns:a16="http://schemas.microsoft.com/office/drawing/2014/main" id="{CC97F901-6798-F304-584B-29849D708F53}"/>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的语句文字规则</a:t>
            </a:r>
            <a:endParaRPr lang="zh-CN" altLang="zh-CN" sz="2400">
              <a:solidFill>
                <a:schemeClr val="tx2"/>
              </a:solidFill>
            </a:endParaRPr>
          </a:p>
        </p:txBody>
      </p:sp>
      <p:sp>
        <p:nvSpPr>
          <p:cNvPr id="2" name="矩形 1">
            <a:extLst>
              <a:ext uri="{FF2B5EF4-FFF2-40B4-BE49-F238E27FC236}">
                <a16:creationId xmlns:a16="http://schemas.microsoft.com/office/drawing/2014/main" id="{7EFEBE93-CCDE-F19A-A1FF-ADB57ADB03DC}"/>
              </a:ext>
            </a:extLst>
          </p:cNvPr>
          <p:cNvSpPr/>
          <p:nvPr/>
        </p:nvSpPr>
        <p:spPr>
          <a:xfrm>
            <a:off x="220663" y="979488"/>
            <a:ext cx="8737600" cy="5632450"/>
          </a:xfrm>
          <a:prstGeom prst="rect">
            <a:avLst/>
          </a:prstGeom>
        </p:spPr>
        <p:txBody>
          <a:bodyPr>
            <a:spAutoFit/>
          </a:bodyPr>
          <a:lstStyle/>
          <a:p>
            <a:pPr eaLnBrk="1" hangingPunct="1">
              <a:defRPr/>
            </a:pPr>
            <a:r>
              <a:rPr lang="en-US" altLang="zh-CN" sz="2800" b="1" dirty="0">
                <a:solidFill>
                  <a:srgbClr val="0000CC"/>
                </a:solidFill>
              </a:rPr>
              <a:t>1. </a:t>
            </a:r>
            <a:r>
              <a:rPr lang="zh-CN" altLang="zh-CN" sz="2800" b="1" dirty="0">
                <a:solidFill>
                  <a:srgbClr val="0000CC"/>
                </a:solidFill>
              </a:rPr>
              <a:t>整数</a:t>
            </a:r>
          </a:p>
          <a:p>
            <a:pPr indent="355600" eaLnBrk="1" hangingPunct="1">
              <a:defRPr/>
            </a:pPr>
            <a:r>
              <a:rPr lang="zh-CN" altLang="zh-CN" sz="2000" b="1" dirty="0"/>
              <a:t>可以用多种数制形式表示，一般格式：</a:t>
            </a:r>
          </a:p>
          <a:p>
            <a:pPr eaLnBrk="1" hangingPunct="1">
              <a:defRPr/>
            </a:pPr>
            <a:r>
              <a:rPr lang="en-US" altLang="zh-CN" sz="2400" b="1" dirty="0">
                <a:solidFill>
                  <a:srgbClr val="0000CC"/>
                </a:solidFill>
              </a:rPr>
              <a:t>	</a:t>
            </a:r>
            <a:r>
              <a:rPr lang="zh-CN" altLang="zh-CN" sz="2400" b="1" dirty="0">
                <a:solidFill>
                  <a:srgbClr val="0000CC"/>
                </a:solidFill>
              </a:rPr>
              <a:t>±</a:t>
            </a:r>
            <a:r>
              <a:rPr lang="en-US" altLang="zh-CN" sz="2400" b="1" dirty="0">
                <a:solidFill>
                  <a:srgbClr val="0000CC"/>
                </a:solidFill>
              </a:rPr>
              <a:t> &lt;</a:t>
            </a:r>
            <a:r>
              <a:rPr lang="zh-CN" altLang="zh-CN" sz="2400" b="1" dirty="0">
                <a:solidFill>
                  <a:srgbClr val="0000CC"/>
                </a:solidFill>
              </a:rPr>
              <a:t>位宽</a:t>
            </a:r>
            <a:r>
              <a:rPr lang="en-US" altLang="zh-CN" sz="2400" b="1" dirty="0">
                <a:solidFill>
                  <a:srgbClr val="0000CC"/>
                </a:solidFill>
              </a:rPr>
              <a:t>&gt;’&lt;</a:t>
            </a:r>
            <a:r>
              <a:rPr lang="zh-CN" altLang="zh-CN" sz="2400" b="1" dirty="0">
                <a:solidFill>
                  <a:srgbClr val="0000CC"/>
                </a:solidFill>
              </a:rPr>
              <a:t>进制</a:t>
            </a:r>
            <a:r>
              <a:rPr lang="en-US" altLang="zh-CN" sz="2400" b="1" dirty="0">
                <a:solidFill>
                  <a:srgbClr val="0000CC"/>
                </a:solidFill>
              </a:rPr>
              <a:t>&gt;&lt;</a:t>
            </a:r>
            <a:r>
              <a:rPr lang="zh-CN" altLang="zh-CN" sz="2400" b="1" dirty="0">
                <a:solidFill>
                  <a:srgbClr val="0000CC"/>
                </a:solidFill>
              </a:rPr>
              <a:t>数字</a:t>
            </a:r>
            <a:r>
              <a:rPr lang="en-US" altLang="zh-CN" sz="2400" b="1" dirty="0">
                <a:solidFill>
                  <a:srgbClr val="0000CC"/>
                </a:solidFill>
              </a:rPr>
              <a:t>&gt;</a:t>
            </a:r>
            <a:endParaRPr lang="zh-CN" altLang="zh-CN" sz="2400" b="1" dirty="0">
              <a:solidFill>
                <a:srgbClr val="0000CC"/>
              </a:solidFill>
            </a:endParaRPr>
          </a:p>
          <a:p>
            <a:pPr indent="355600" eaLnBrk="1" hangingPunct="1">
              <a:defRPr/>
            </a:pPr>
            <a:r>
              <a:rPr lang="zh-CN" altLang="zh-CN" sz="2000" b="1" dirty="0"/>
              <a:t>其中，位宽是指二进制数的位数，进制是字母</a:t>
            </a:r>
            <a:r>
              <a:rPr lang="en-US" altLang="zh-CN" sz="2000" b="1" dirty="0"/>
              <a:t>B</a:t>
            </a:r>
            <a:r>
              <a:rPr lang="zh-CN" altLang="zh-CN" sz="2000" b="1" dirty="0"/>
              <a:t>、</a:t>
            </a:r>
            <a:r>
              <a:rPr lang="en-US" altLang="zh-CN" sz="2000" b="1" dirty="0"/>
              <a:t>H</a:t>
            </a:r>
            <a:r>
              <a:rPr lang="zh-CN" altLang="zh-CN" sz="2000" b="1" dirty="0"/>
              <a:t>、</a:t>
            </a:r>
            <a:r>
              <a:rPr lang="en-US" altLang="zh-CN" sz="2000" b="1" dirty="0"/>
              <a:t>O</a:t>
            </a:r>
            <a:r>
              <a:rPr lang="zh-CN" altLang="zh-CN" sz="2000" b="1" dirty="0"/>
              <a:t>、</a:t>
            </a:r>
            <a:r>
              <a:rPr lang="en-US" altLang="zh-CN" sz="2000" b="1" dirty="0"/>
              <a:t>D</a:t>
            </a:r>
            <a:r>
              <a:rPr lang="zh-CN" altLang="zh-CN" sz="2000" b="1" dirty="0"/>
              <a:t>（不区分大写小）之一，分别表示二进制、十六进制、八进制、十进制。</a:t>
            </a:r>
          </a:p>
          <a:p>
            <a:pPr eaLnBrk="1" hangingPunct="1">
              <a:defRPr/>
            </a:pPr>
            <a:r>
              <a:rPr lang="zh-CN" altLang="zh-CN" sz="2000" b="1" dirty="0"/>
              <a:t>例如：</a:t>
            </a: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r>
              <a:rPr lang="pt-BR" altLang="zh-CN" sz="2000" b="1" dirty="0"/>
              <a:t>	</a:t>
            </a:r>
          </a:p>
          <a:p>
            <a:pPr eaLnBrk="1" hangingPunct="1">
              <a:defRPr/>
            </a:pPr>
            <a:r>
              <a:rPr lang="en-US" altLang="zh-CN" sz="2800" b="1" dirty="0">
                <a:solidFill>
                  <a:srgbClr val="0000CC"/>
                </a:solidFill>
              </a:rPr>
              <a:t>2. </a:t>
            </a:r>
            <a:r>
              <a:rPr lang="zh-CN" altLang="zh-CN" sz="2800" b="1" dirty="0">
                <a:solidFill>
                  <a:srgbClr val="0000CC"/>
                </a:solidFill>
              </a:rPr>
              <a:t>标识符：</a:t>
            </a:r>
            <a:endParaRPr lang="en-US" altLang="zh-CN" sz="2800" b="1" dirty="0">
              <a:solidFill>
                <a:srgbClr val="0000CC"/>
              </a:solidFill>
            </a:endParaRPr>
          </a:p>
          <a:p>
            <a:pPr eaLnBrk="1" hangingPunct="1">
              <a:defRPr/>
            </a:pPr>
            <a:r>
              <a:rPr lang="en-US" altLang="zh-CN" sz="2000" b="1" dirty="0"/>
              <a:t>      </a:t>
            </a:r>
            <a:r>
              <a:rPr lang="zh-CN" altLang="zh-CN" sz="2000" b="1" dirty="0"/>
              <a:t>以字母或下划线开头，由字母、数字、下划线和</a:t>
            </a:r>
            <a:r>
              <a:rPr lang="pt-BR" altLang="zh-CN" sz="2000" b="1" dirty="0"/>
              <a:t>$</a:t>
            </a:r>
            <a:r>
              <a:rPr lang="zh-CN" altLang="zh-CN" sz="2000" b="1" dirty="0"/>
              <a:t>符号构成，区分大小写。</a:t>
            </a:r>
          </a:p>
          <a:p>
            <a:pPr eaLnBrk="1" hangingPunct="1">
              <a:defRPr/>
            </a:pPr>
            <a:r>
              <a:rPr lang="zh-CN" altLang="zh-CN" sz="2000" b="1" dirty="0"/>
              <a:t>例如：</a:t>
            </a:r>
            <a:r>
              <a:rPr lang="pt-BR" altLang="zh-CN" sz="2000" b="1" dirty="0"/>
              <a:t>A3</a:t>
            </a:r>
            <a:r>
              <a:rPr lang="zh-CN" altLang="zh-CN" sz="2000" b="1" dirty="0"/>
              <a:t>，</a:t>
            </a:r>
            <a:r>
              <a:rPr lang="pt-BR" altLang="zh-CN" sz="2000" b="1" dirty="0"/>
              <a:t>clk_1</a:t>
            </a:r>
            <a:r>
              <a:rPr lang="zh-CN" altLang="zh-CN" sz="2000" b="1" dirty="0"/>
              <a:t>，</a:t>
            </a:r>
            <a:r>
              <a:rPr lang="pt-BR" altLang="zh-CN" sz="2000" b="1" dirty="0"/>
              <a:t>RST</a:t>
            </a:r>
            <a:r>
              <a:rPr lang="zh-CN" altLang="zh-CN" sz="2000" b="1" dirty="0"/>
              <a:t>，</a:t>
            </a:r>
            <a:r>
              <a:rPr lang="pt-BR" altLang="zh-CN" sz="2000" b="1" dirty="0"/>
              <a:t>Half_Adder</a:t>
            </a:r>
            <a:endParaRPr lang="zh-CN" altLang="zh-CN" sz="2000" b="1" dirty="0"/>
          </a:p>
        </p:txBody>
      </p:sp>
      <p:sp>
        <p:nvSpPr>
          <p:cNvPr id="3" name="矩形 2">
            <a:extLst>
              <a:ext uri="{FF2B5EF4-FFF2-40B4-BE49-F238E27FC236}">
                <a16:creationId xmlns:a16="http://schemas.microsoft.com/office/drawing/2014/main" id="{27AB407D-A793-D74C-D846-7C5267333620}"/>
              </a:ext>
            </a:extLst>
          </p:cNvPr>
          <p:cNvSpPr/>
          <p:nvPr/>
        </p:nvSpPr>
        <p:spPr>
          <a:xfrm>
            <a:off x="982663" y="3094038"/>
            <a:ext cx="6873875" cy="2168525"/>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pt-BR" altLang="zh-CN" b="1" dirty="0"/>
              <a:t>8’b1010_0110		</a:t>
            </a:r>
            <a:r>
              <a:rPr lang="zh-CN" altLang="zh-CN" b="1" dirty="0"/>
              <a:t>用二进制表示的</a:t>
            </a:r>
            <a:r>
              <a:rPr lang="pt-BR" altLang="zh-CN" b="1" dirty="0"/>
              <a:t>8</a:t>
            </a:r>
            <a:r>
              <a:rPr lang="zh-CN" altLang="zh-CN" b="1" dirty="0"/>
              <a:t>位二进制数，</a:t>
            </a:r>
            <a:endParaRPr lang="en-US" altLang="zh-CN" b="1" dirty="0"/>
          </a:p>
          <a:p>
            <a:pPr eaLnBrk="1" hangingPunct="1">
              <a:lnSpc>
                <a:spcPct val="150000"/>
              </a:lnSpc>
              <a:defRPr/>
            </a:pPr>
            <a:r>
              <a:rPr lang="en-US" altLang="zh-CN" b="1" dirty="0"/>
              <a:t>			</a:t>
            </a:r>
            <a:r>
              <a:rPr lang="zh-CN" altLang="zh-CN" b="1" dirty="0"/>
              <a:t>其中的下划线是为了提高可读性</a:t>
            </a:r>
          </a:p>
          <a:p>
            <a:pPr eaLnBrk="1" hangingPunct="1">
              <a:lnSpc>
                <a:spcPct val="150000"/>
              </a:lnSpc>
              <a:defRPr/>
            </a:pPr>
            <a:r>
              <a:rPr lang="pt-BR" altLang="zh-CN" b="1" dirty="0"/>
              <a:t>8’hA6			</a:t>
            </a:r>
            <a:r>
              <a:rPr lang="zh-CN" altLang="zh-CN" b="1" dirty="0"/>
              <a:t>用十六进制数表示的</a:t>
            </a:r>
            <a:r>
              <a:rPr lang="pt-BR" altLang="zh-CN" b="1" dirty="0"/>
              <a:t>8</a:t>
            </a:r>
            <a:r>
              <a:rPr lang="zh-CN" altLang="zh-CN" b="1" dirty="0"/>
              <a:t>位二进制数</a:t>
            </a:r>
          </a:p>
          <a:p>
            <a:pPr eaLnBrk="1" hangingPunct="1">
              <a:lnSpc>
                <a:spcPct val="150000"/>
              </a:lnSpc>
              <a:defRPr/>
            </a:pPr>
            <a:r>
              <a:rPr lang="pt-BR" altLang="zh-CN" b="1" dirty="0"/>
              <a:t>8’o246			</a:t>
            </a:r>
            <a:r>
              <a:rPr lang="zh-CN" altLang="zh-CN" b="1" dirty="0"/>
              <a:t>用八进制数表示的</a:t>
            </a:r>
            <a:r>
              <a:rPr lang="pt-BR" altLang="zh-CN" b="1" dirty="0"/>
              <a:t>8</a:t>
            </a:r>
            <a:r>
              <a:rPr lang="zh-CN" altLang="zh-CN" b="1" dirty="0"/>
              <a:t>位二进制数</a:t>
            </a:r>
          </a:p>
          <a:p>
            <a:pPr eaLnBrk="1" hangingPunct="1">
              <a:lnSpc>
                <a:spcPct val="150000"/>
              </a:lnSpc>
              <a:defRPr/>
            </a:pPr>
            <a:r>
              <a:rPr lang="pt-BR" altLang="zh-CN" b="1" dirty="0"/>
              <a:t>8’d166			</a:t>
            </a:r>
            <a:r>
              <a:rPr lang="zh-CN" altLang="zh-CN" b="1" dirty="0"/>
              <a:t>用十进制数表示的</a:t>
            </a:r>
            <a:r>
              <a:rPr lang="pt-BR" altLang="zh-CN" b="1" dirty="0"/>
              <a:t>8</a:t>
            </a:r>
            <a:r>
              <a:rPr lang="zh-CN" altLang="zh-CN" b="1" dirty="0"/>
              <a:t>位二进制数</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object 3">
            <a:extLst>
              <a:ext uri="{FF2B5EF4-FFF2-40B4-BE49-F238E27FC236}">
                <a16:creationId xmlns:a16="http://schemas.microsoft.com/office/drawing/2014/main" id="{471AE72E-ACCE-FB5F-A6D7-872D39F7D35D}"/>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的语句文字规则</a:t>
            </a:r>
            <a:endParaRPr lang="zh-CN" altLang="zh-CN" sz="2400">
              <a:solidFill>
                <a:schemeClr val="tx2"/>
              </a:solidFill>
            </a:endParaRPr>
          </a:p>
        </p:txBody>
      </p:sp>
      <p:sp>
        <p:nvSpPr>
          <p:cNvPr id="2" name="矩形 1">
            <a:extLst>
              <a:ext uri="{FF2B5EF4-FFF2-40B4-BE49-F238E27FC236}">
                <a16:creationId xmlns:a16="http://schemas.microsoft.com/office/drawing/2014/main" id="{923262AE-2DC3-B408-C5C1-BED783B93BC0}"/>
              </a:ext>
            </a:extLst>
          </p:cNvPr>
          <p:cNvSpPr/>
          <p:nvPr/>
        </p:nvSpPr>
        <p:spPr>
          <a:xfrm>
            <a:off x="220663" y="979488"/>
            <a:ext cx="8737600" cy="3724275"/>
          </a:xfrm>
          <a:prstGeom prst="rect">
            <a:avLst/>
          </a:prstGeom>
        </p:spPr>
        <p:txBody>
          <a:bodyPr>
            <a:spAutoFit/>
          </a:bodyPr>
          <a:lstStyle/>
          <a:p>
            <a:pPr eaLnBrk="1" hangingPunct="1">
              <a:defRPr/>
            </a:pPr>
            <a:r>
              <a:rPr lang="en-US" altLang="zh-CN" sz="2800" b="1" dirty="0">
                <a:solidFill>
                  <a:srgbClr val="0000CC"/>
                </a:solidFill>
              </a:rPr>
              <a:t>3. </a:t>
            </a:r>
            <a:r>
              <a:rPr lang="zh-CN" altLang="en-US" sz="2800" b="1" dirty="0">
                <a:solidFill>
                  <a:srgbClr val="0000CC"/>
                </a:solidFill>
              </a:rPr>
              <a:t>逻辑值</a:t>
            </a:r>
            <a:endParaRPr lang="zh-CN" altLang="zh-CN" sz="2800" b="1" dirty="0">
              <a:solidFill>
                <a:srgbClr val="0000CC"/>
              </a:solidFill>
            </a:endParaRPr>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r>
              <a:rPr lang="pt-BR" altLang="zh-CN" sz="2000" b="1" dirty="0"/>
              <a:t>	</a:t>
            </a:r>
          </a:p>
          <a:p>
            <a:pPr eaLnBrk="1" hangingPunct="1">
              <a:defRPr/>
            </a:pPr>
            <a:r>
              <a:rPr lang="en-US" altLang="zh-CN" sz="2800" b="1" dirty="0">
                <a:solidFill>
                  <a:srgbClr val="0000CC"/>
                </a:solidFill>
              </a:rPr>
              <a:t>4. </a:t>
            </a:r>
            <a:r>
              <a:rPr lang="zh-CN" altLang="en-US" sz="2800" b="1" dirty="0">
                <a:solidFill>
                  <a:srgbClr val="0000CC"/>
                </a:solidFill>
              </a:rPr>
              <a:t>保留字</a:t>
            </a:r>
            <a:r>
              <a:rPr lang="zh-CN" altLang="zh-CN" sz="2800" b="1" dirty="0">
                <a:solidFill>
                  <a:srgbClr val="0000CC"/>
                </a:solidFill>
              </a:rPr>
              <a:t>：</a:t>
            </a:r>
            <a:endParaRPr lang="en-US" altLang="zh-CN" sz="2800" b="1" dirty="0">
              <a:solidFill>
                <a:srgbClr val="0000CC"/>
              </a:solidFill>
            </a:endParaRPr>
          </a:p>
          <a:p>
            <a:pPr indent="541338" eaLnBrk="1" hangingPunct="1">
              <a:defRPr/>
            </a:pPr>
            <a:r>
              <a:rPr lang="en-US" altLang="zh-CN" sz="2000" b="1" dirty="0"/>
              <a:t>Verilog HDL</a:t>
            </a:r>
            <a:r>
              <a:rPr lang="zh-CN" altLang="en-US" sz="2000" b="1" dirty="0"/>
              <a:t>赋予了特定含义的标识符，均为小写。</a:t>
            </a:r>
            <a:endParaRPr lang="zh-CN" altLang="zh-CN" sz="2000" b="1" dirty="0"/>
          </a:p>
        </p:txBody>
      </p:sp>
      <p:sp>
        <p:nvSpPr>
          <p:cNvPr id="3" name="矩形 2">
            <a:extLst>
              <a:ext uri="{FF2B5EF4-FFF2-40B4-BE49-F238E27FC236}">
                <a16:creationId xmlns:a16="http://schemas.microsoft.com/office/drawing/2014/main" id="{72DE8326-8CA8-C1A5-E792-9A75DF323DA5}"/>
              </a:ext>
            </a:extLst>
          </p:cNvPr>
          <p:cNvSpPr/>
          <p:nvPr/>
        </p:nvSpPr>
        <p:spPr>
          <a:xfrm>
            <a:off x="795338" y="1620838"/>
            <a:ext cx="6875462" cy="1938337"/>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en-US" altLang="zh-CN" sz="2000" b="1" dirty="0"/>
              <a:t>0	</a:t>
            </a:r>
            <a:r>
              <a:rPr lang="zh-CN" altLang="zh-CN" sz="2000" b="1" dirty="0"/>
              <a:t>表示逻辑</a:t>
            </a:r>
            <a:r>
              <a:rPr lang="en-US" altLang="zh-CN" sz="2000" b="1" dirty="0"/>
              <a:t>0</a:t>
            </a:r>
            <a:endParaRPr lang="zh-CN" altLang="zh-CN" sz="2000" b="1" dirty="0"/>
          </a:p>
          <a:p>
            <a:pPr eaLnBrk="1" hangingPunct="1">
              <a:lnSpc>
                <a:spcPct val="150000"/>
              </a:lnSpc>
              <a:defRPr/>
            </a:pPr>
            <a:r>
              <a:rPr lang="en-US" altLang="zh-CN" sz="2000" b="1" dirty="0"/>
              <a:t>1	</a:t>
            </a:r>
            <a:r>
              <a:rPr lang="zh-CN" altLang="zh-CN" sz="2000" b="1" dirty="0"/>
              <a:t>表示逻辑</a:t>
            </a:r>
            <a:r>
              <a:rPr lang="en-US" altLang="zh-CN" sz="2000" b="1" dirty="0"/>
              <a:t>1</a:t>
            </a:r>
            <a:endParaRPr lang="zh-CN" altLang="zh-CN" sz="2000" b="1" dirty="0"/>
          </a:p>
          <a:p>
            <a:pPr eaLnBrk="1" hangingPunct="1">
              <a:lnSpc>
                <a:spcPct val="150000"/>
              </a:lnSpc>
              <a:defRPr/>
            </a:pPr>
            <a:r>
              <a:rPr lang="en-US" altLang="zh-CN" sz="2000" b="1" dirty="0"/>
              <a:t>z</a:t>
            </a:r>
            <a:r>
              <a:rPr lang="zh-CN" altLang="zh-CN" sz="2000" b="1" dirty="0"/>
              <a:t>或</a:t>
            </a:r>
            <a:r>
              <a:rPr lang="en-US" altLang="zh-CN" sz="2000" b="1" dirty="0"/>
              <a:t>Z	</a:t>
            </a:r>
            <a:r>
              <a:rPr lang="zh-CN" altLang="zh-CN" sz="2000" b="1" dirty="0"/>
              <a:t>表示高阻</a:t>
            </a:r>
          </a:p>
          <a:p>
            <a:pPr eaLnBrk="1" hangingPunct="1">
              <a:lnSpc>
                <a:spcPct val="150000"/>
              </a:lnSpc>
              <a:defRPr/>
            </a:pPr>
            <a:r>
              <a:rPr lang="en-US" altLang="zh-CN" sz="2000" b="1" dirty="0"/>
              <a:t>x</a:t>
            </a:r>
            <a:r>
              <a:rPr lang="zh-CN" altLang="zh-CN" sz="2000" b="1" dirty="0"/>
              <a:t>或</a:t>
            </a:r>
            <a:r>
              <a:rPr lang="en-US" altLang="zh-CN" sz="2000" b="1" dirty="0"/>
              <a:t>X	</a:t>
            </a:r>
            <a:r>
              <a:rPr lang="zh-CN" altLang="zh-CN" sz="2000" b="1" dirty="0"/>
              <a:t>表示不确定值</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object 3">
            <a:extLst>
              <a:ext uri="{FF2B5EF4-FFF2-40B4-BE49-F238E27FC236}">
                <a16:creationId xmlns:a16="http://schemas.microsoft.com/office/drawing/2014/main" id="{1A0B101C-8DC5-0745-CE05-EBA6D9179E77}"/>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的保留字</a:t>
            </a:r>
            <a:endParaRPr lang="zh-CN" altLang="zh-CN" sz="2400">
              <a:solidFill>
                <a:schemeClr val="tx2"/>
              </a:solidFill>
            </a:endParaRPr>
          </a:p>
        </p:txBody>
      </p:sp>
      <p:pic>
        <p:nvPicPr>
          <p:cNvPr id="68611" name="Picture 2">
            <a:extLst>
              <a:ext uri="{FF2B5EF4-FFF2-40B4-BE49-F238E27FC236}">
                <a16:creationId xmlns:a16="http://schemas.microsoft.com/office/drawing/2014/main" id="{91577A51-59A8-0979-6245-CEDDD3064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857250"/>
            <a:ext cx="8432800" cy="56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30FA061-1207-DFE5-7C15-C6D2F4AA8651}"/>
              </a:ext>
            </a:extLst>
          </p:cNvPr>
          <p:cNvSpPr>
            <a:spLocks noGrp="1" noChangeArrowheads="1"/>
          </p:cNvSpPr>
          <p:nvPr>
            <p:ph type="title"/>
          </p:nvPr>
        </p:nvSpPr>
        <p:spPr>
          <a:xfrm>
            <a:off x="265113" y="155575"/>
            <a:ext cx="8631237" cy="604838"/>
          </a:xfrm>
        </p:spPr>
        <p:txBody>
          <a:bodyPr/>
          <a:lstStyle/>
          <a:p>
            <a:pPr eaLnBrk="1" hangingPunct="1"/>
            <a:r>
              <a:rPr lang="en-US" altLang="zh-CN" sz="2400"/>
              <a:t>【</a:t>
            </a:r>
            <a:r>
              <a:rPr lang="zh-CN" altLang="en-US" sz="2400"/>
              <a:t>例</a:t>
            </a:r>
            <a:r>
              <a:rPr lang="en-US" altLang="zh-CN" sz="2400"/>
              <a:t>4.1】</a:t>
            </a:r>
            <a:r>
              <a:rPr lang="zh-CN" altLang="en-US" sz="2400"/>
              <a:t>分析图</a:t>
            </a:r>
            <a:r>
              <a:rPr lang="en-US" altLang="zh-CN" sz="2400"/>
              <a:t>4.2</a:t>
            </a:r>
            <a:r>
              <a:rPr lang="zh-CN" altLang="en-US" sz="2400"/>
              <a:t>所示组合电路的逻辑功能。</a:t>
            </a:r>
          </a:p>
        </p:txBody>
      </p:sp>
      <p:sp>
        <p:nvSpPr>
          <p:cNvPr id="339971" name="Rectangle 3">
            <a:extLst>
              <a:ext uri="{FF2B5EF4-FFF2-40B4-BE49-F238E27FC236}">
                <a16:creationId xmlns:a16="http://schemas.microsoft.com/office/drawing/2014/main" id="{FE71A598-6A25-A198-8111-392F99DADC01}"/>
              </a:ext>
            </a:extLst>
          </p:cNvPr>
          <p:cNvSpPr>
            <a:spLocks noGrp="1" noChangeArrowheads="1"/>
          </p:cNvSpPr>
          <p:nvPr>
            <p:ph type="body" idx="1"/>
          </p:nvPr>
        </p:nvSpPr>
        <p:spPr>
          <a:xfrm>
            <a:off x="203200" y="3084513"/>
            <a:ext cx="8775700" cy="874712"/>
          </a:xfrm>
        </p:spPr>
        <p:txBody>
          <a:bodyPr/>
          <a:lstStyle/>
          <a:p>
            <a:pPr eaLnBrk="1" hangingPunct="1">
              <a:lnSpc>
                <a:spcPct val="105000"/>
              </a:lnSpc>
            </a:pPr>
            <a:r>
              <a:rPr lang="zh-CN" altLang="en-US" sz="2400"/>
              <a:t>解：</a:t>
            </a:r>
            <a:r>
              <a:rPr lang="en-US" altLang="zh-CN" sz="2400"/>
              <a:t>(1) </a:t>
            </a:r>
            <a:r>
              <a:rPr lang="zh-CN" altLang="en-US" sz="2400"/>
              <a:t>写出输出函数逻辑表达式。</a:t>
            </a:r>
          </a:p>
        </p:txBody>
      </p:sp>
      <p:pic>
        <p:nvPicPr>
          <p:cNvPr id="9220" name="Picture 4">
            <a:extLst>
              <a:ext uri="{FF2B5EF4-FFF2-40B4-BE49-F238E27FC236}">
                <a16:creationId xmlns:a16="http://schemas.microsoft.com/office/drawing/2014/main" id="{6D99B04D-D8C4-5AFF-7AE3-69C8658D2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538" y="784225"/>
            <a:ext cx="4535487"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6">
            <a:extLst>
              <a:ext uri="{FF2B5EF4-FFF2-40B4-BE49-F238E27FC236}">
                <a16:creationId xmlns:a16="http://schemas.microsoft.com/office/drawing/2014/main" id="{E01EE299-4375-F53F-50AD-9CC028ACA14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339973" name="Object 5">
            <a:extLst>
              <a:ext uri="{FF2B5EF4-FFF2-40B4-BE49-F238E27FC236}">
                <a16:creationId xmlns:a16="http://schemas.microsoft.com/office/drawing/2014/main" id="{97506305-4537-CC9A-DAE8-EF5E508E37CD}"/>
              </a:ext>
            </a:extLst>
          </p:cNvPr>
          <p:cNvGraphicFramePr>
            <a:graphicFrameLocks noChangeAspect="1"/>
          </p:cNvGraphicFramePr>
          <p:nvPr/>
        </p:nvGraphicFramePr>
        <p:xfrm>
          <a:off x="1087438" y="3844925"/>
          <a:ext cx="1393825" cy="501650"/>
        </p:xfrm>
        <a:graphic>
          <a:graphicData uri="http://schemas.openxmlformats.org/presentationml/2006/ole">
            <mc:AlternateContent xmlns:mc="http://schemas.openxmlformats.org/markup-compatibility/2006">
              <mc:Choice xmlns:v="urn:schemas-microsoft-com:vml" Requires="v">
                <p:oleObj name="公式" r:id="rId3" imgW="660113" imgH="241195" progId="Equation.3">
                  <p:embed/>
                </p:oleObj>
              </mc:Choice>
              <mc:Fallback>
                <p:oleObj name="公式" r:id="rId3" imgW="660113" imgH="24119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38" y="3844925"/>
                        <a:ext cx="13938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3" name="Rectangle 8">
            <a:extLst>
              <a:ext uri="{FF2B5EF4-FFF2-40B4-BE49-F238E27FC236}">
                <a16:creationId xmlns:a16="http://schemas.microsoft.com/office/drawing/2014/main" id="{39C3E7E1-EBEA-12F5-0701-9BC18D05FA65}"/>
              </a:ext>
            </a:extLst>
          </p:cNvPr>
          <p:cNvSpPr>
            <a:spLocks noChangeArrowheads="1"/>
          </p:cNvSpPr>
          <p:nvPr/>
        </p:nvSpPr>
        <p:spPr bwMode="auto">
          <a:xfrm>
            <a:off x="23813" y="3540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339975" name="Object 7">
            <a:extLst>
              <a:ext uri="{FF2B5EF4-FFF2-40B4-BE49-F238E27FC236}">
                <a16:creationId xmlns:a16="http://schemas.microsoft.com/office/drawing/2014/main" id="{C2101EE1-83E7-5EF7-BC9E-44DE35C1352D}"/>
              </a:ext>
            </a:extLst>
          </p:cNvPr>
          <p:cNvGraphicFramePr>
            <a:graphicFrameLocks noChangeAspect="1"/>
          </p:cNvGraphicFramePr>
          <p:nvPr/>
        </p:nvGraphicFramePr>
        <p:xfrm>
          <a:off x="1074738" y="4365625"/>
          <a:ext cx="4078287" cy="479425"/>
        </p:xfrm>
        <a:graphic>
          <a:graphicData uri="http://schemas.openxmlformats.org/presentationml/2006/ole">
            <mc:AlternateContent xmlns:mc="http://schemas.openxmlformats.org/markup-compatibility/2006">
              <mc:Choice xmlns:v="urn:schemas-microsoft-com:vml" Requires="v">
                <p:oleObj name="公式" r:id="rId5" imgW="1943100" imgH="241300" progId="Equation.3">
                  <p:embed/>
                </p:oleObj>
              </mc:Choice>
              <mc:Fallback>
                <p:oleObj name="公式" r:id="rId5" imgW="1943100" imgH="2413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738" y="4365625"/>
                        <a:ext cx="40782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5" name="Rectangle 10">
            <a:extLst>
              <a:ext uri="{FF2B5EF4-FFF2-40B4-BE49-F238E27FC236}">
                <a16:creationId xmlns:a16="http://schemas.microsoft.com/office/drawing/2014/main" id="{290100D7-678F-7CD9-F1FB-3D0D2F9CFAB5}"/>
              </a:ext>
            </a:extLst>
          </p:cNvPr>
          <p:cNvSpPr>
            <a:spLocks noChangeArrowheads="1"/>
          </p:cNvSpPr>
          <p:nvPr/>
        </p:nvSpPr>
        <p:spPr bwMode="auto">
          <a:xfrm>
            <a:off x="23813" y="3530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339977" name="Object 9">
            <a:extLst>
              <a:ext uri="{FF2B5EF4-FFF2-40B4-BE49-F238E27FC236}">
                <a16:creationId xmlns:a16="http://schemas.microsoft.com/office/drawing/2014/main" id="{EFA6FE09-332B-693E-72A1-D37284FF6A7E}"/>
              </a:ext>
            </a:extLst>
          </p:cNvPr>
          <p:cNvGraphicFramePr>
            <a:graphicFrameLocks noChangeAspect="1"/>
          </p:cNvGraphicFramePr>
          <p:nvPr/>
        </p:nvGraphicFramePr>
        <p:xfrm>
          <a:off x="1079500" y="4873625"/>
          <a:ext cx="3757613" cy="519113"/>
        </p:xfrm>
        <a:graphic>
          <a:graphicData uri="http://schemas.openxmlformats.org/presentationml/2006/ole">
            <mc:AlternateContent xmlns:mc="http://schemas.openxmlformats.org/markup-compatibility/2006">
              <mc:Choice xmlns:v="urn:schemas-microsoft-com:vml" Requires="v">
                <p:oleObj name="公式" r:id="rId7" imgW="1892300" imgH="254000" progId="Equation.3">
                  <p:embed/>
                </p:oleObj>
              </mc:Choice>
              <mc:Fallback>
                <p:oleObj name="公式" r:id="rId7" imgW="1892300" imgH="2540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4873625"/>
                        <a:ext cx="3757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7" name="Rectangle 12">
            <a:extLst>
              <a:ext uri="{FF2B5EF4-FFF2-40B4-BE49-F238E27FC236}">
                <a16:creationId xmlns:a16="http://schemas.microsoft.com/office/drawing/2014/main" id="{7368B790-6132-5EF5-5991-504179B7D1AB}"/>
              </a:ext>
            </a:extLst>
          </p:cNvPr>
          <p:cNvSpPr>
            <a:spLocks noChangeArrowheads="1"/>
          </p:cNvSpPr>
          <p:nvPr/>
        </p:nvSpPr>
        <p:spPr bwMode="auto">
          <a:xfrm>
            <a:off x="23813" y="3530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339979" name="Object 11">
            <a:extLst>
              <a:ext uri="{FF2B5EF4-FFF2-40B4-BE49-F238E27FC236}">
                <a16:creationId xmlns:a16="http://schemas.microsoft.com/office/drawing/2014/main" id="{8F930248-7B5A-0751-35C3-CA63621BC91A}"/>
              </a:ext>
            </a:extLst>
          </p:cNvPr>
          <p:cNvGraphicFramePr>
            <a:graphicFrameLocks noChangeAspect="1"/>
          </p:cNvGraphicFramePr>
          <p:nvPr/>
        </p:nvGraphicFramePr>
        <p:xfrm>
          <a:off x="1096963" y="5411788"/>
          <a:ext cx="3594100" cy="463550"/>
        </p:xfrm>
        <a:graphic>
          <a:graphicData uri="http://schemas.openxmlformats.org/presentationml/2006/ole">
            <mc:AlternateContent xmlns:mc="http://schemas.openxmlformats.org/markup-compatibility/2006">
              <mc:Choice xmlns:v="urn:schemas-microsoft-com:vml" Requires="v">
                <p:oleObj name="公式" r:id="rId9" imgW="1892300" imgH="241300" progId="Equation.3">
                  <p:embed/>
                </p:oleObj>
              </mc:Choice>
              <mc:Fallback>
                <p:oleObj name="公式" r:id="rId9" imgW="1892300" imgH="2413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963" y="5411788"/>
                        <a:ext cx="35941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9" name="Rectangle 14">
            <a:extLst>
              <a:ext uri="{FF2B5EF4-FFF2-40B4-BE49-F238E27FC236}">
                <a16:creationId xmlns:a16="http://schemas.microsoft.com/office/drawing/2014/main" id="{8819798C-28E4-6178-D91F-FC5034449EF1}"/>
              </a:ext>
            </a:extLst>
          </p:cNvPr>
          <p:cNvSpPr>
            <a:spLocks noChangeArrowheads="1"/>
          </p:cNvSpPr>
          <p:nvPr/>
        </p:nvSpPr>
        <p:spPr bwMode="auto">
          <a:xfrm>
            <a:off x="23813" y="3544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339981" name="Object 13">
            <a:extLst>
              <a:ext uri="{FF2B5EF4-FFF2-40B4-BE49-F238E27FC236}">
                <a16:creationId xmlns:a16="http://schemas.microsoft.com/office/drawing/2014/main" id="{0643CC8F-9CAE-20C4-0FF2-643B3F763E41}"/>
              </a:ext>
            </a:extLst>
          </p:cNvPr>
          <p:cNvGraphicFramePr>
            <a:graphicFrameLocks noChangeAspect="1"/>
          </p:cNvGraphicFramePr>
          <p:nvPr/>
        </p:nvGraphicFramePr>
        <p:xfrm>
          <a:off x="922338" y="5989638"/>
          <a:ext cx="2995612" cy="588962"/>
        </p:xfrm>
        <a:graphic>
          <a:graphicData uri="http://schemas.openxmlformats.org/presentationml/2006/ole">
            <mc:AlternateContent xmlns:mc="http://schemas.openxmlformats.org/markup-compatibility/2006">
              <mc:Choice xmlns:v="urn:schemas-microsoft-com:vml" Requires="v">
                <p:oleObj name="公式" r:id="rId11" imgW="1168200" imgH="228600" progId="Equation.3">
                  <p:embed/>
                </p:oleObj>
              </mc:Choice>
              <mc:Fallback>
                <p:oleObj name="公式" r:id="rId11" imgW="1168200" imgH="2286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2338" y="5989638"/>
                        <a:ext cx="2995612"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Rectangle 33">
            <a:extLst>
              <a:ext uri="{FF2B5EF4-FFF2-40B4-BE49-F238E27FC236}">
                <a16:creationId xmlns:a16="http://schemas.microsoft.com/office/drawing/2014/main" id="{E3DA6320-5E9C-CE9E-EA4E-5FD0D1D2BDC9}"/>
              </a:ext>
            </a:extLst>
          </p:cNvPr>
          <p:cNvSpPr>
            <a:spLocks noChangeArrowheads="1"/>
          </p:cNvSpPr>
          <p:nvPr/>
        </p:nvSpPr>
        <p:spPr bwMode="auto">
          <a:xfrm>
            <a:off x="4137025" y="6102350"/>
            <a:ext cx="14414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a:t>（式</a:t>
            </a:r>
            <a:r>
              <a:rPr lang="en-US" altLang="zh-CN" sz="2000"/>
              <a:t>4.1</a:t>
            </a:r>
            <a:r>
              <a:rPr lang="zh-CN" altLang="en-US" sz="20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9971">
                                            <p:txEl>
                                              <p:pRg st="0" end="0"/>
                                            </p:txEl>
                                          </p:spTgt>
                                        </p:tgtEl>
                                        <p:attrNameLst>
                                          <p:attrName>style.visibility</p:attrName>
                                        </p:attrNameLst>
                                      </p:cBhvr>
                                      <p:to>
                                        <p:strVal val="visible"/>
                                      </p:to>
                                    </p:set>
                                    <p:animEffect transition="in" filter="barn(inVertical)">
                                      <p:cBhvr>
                                        <p:cTn id="7" dur="500"/>
                                        <p:tgtEl>
                                          <p:spTgt spid="3399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39973"/>
                                        </p:tgtEl>
                                        <p:attrNameLst>
                                          <p:attrName>style.visibility</p:attrName>
                                        </p:attrNameLst>
                                      </p:cBhvr>
                                      <p:to>
                                        <p:strVal val="visible"/>
                                      </p:to>
                                    </p:set>
                                    <p:animEffect transition="in" filter="barn(inVertical)">
                                      <p:cBhvr>
                                        <p:cTn id="12" dur="500"/>
                                        <p:tgtEl>
                                          <p:spTgt spid="339973"/>
                                        </p:tgtEl>
                                      </p:cBhvr>
                                    </p:animEffect>
                                  </p:childTnLst>
                                </p:cTn>
                              </p:par>
                              <p:par>
                                <p:cTn id="13" presetID="16" presetClass="entr" presetSubtype="21" fill="hold" nodeType="withEffect">
                                  <p:stCondLst>
                                    <p:cond delay="0"/>
                                  </p:stCondLst>
                                  <p:childTnLst>
                                    <p:set>
                                      <p:cBhvr>
                                        <p:cTn id="14" dur="1" fill="hold">
                                          <p:stCondLst>
                                            <p:cond delay="0"/>
                                          </p:stCondLst>
                                        </p:cTn>
                                        <p:tgtEl>
                                          <p:spTgt spid="339975"/>
                                        </p:tgtEl>
                                        <p:attrNameLst>
                                          <p:attrName>style.visibility</p:attrName>
                                        </p:attrNameLst>
                                      </p:cBhvr>
                                      <p:to>
                                        <p:strVal val="visible"/>
                                      </p:to>
                                    </p:set>
                                    <p:animEffect transition="in" filter="barn(inVertical)">
                                      <p:cBhvr>
                                        <p:cTn id="15" dur="500"/>
                                        <p:tgtEl>
                                          <p:spTgt spid="339975"/>
                                        </p:tgtEl>
                                      </p:cBhvr>
                                    </p:animEffect>
                                  </p:childTnLst>
                                </p:cTn>
                              </p:par>
                              <p:par>
                                <p:cTn id="16" presetID="16" presetClass="entr" presetSubtype="21" fill="hold" nodeType="withEffect">
                                  <p:stCondLst>
                                    <p:cond delay="0"/>
                                  </p:stCondLst>
                                  <p:childTnLst>
                                    <p:set>
                                      <p:cBhvr>
                                        <p:cTn id="17" dur="1" fill="hold">
                                          <p:stCondLst>
                                            <p:cond delay="0"/>
                                          </p:stCondLst>
                                        </p:cTn>
                                        <p:tgtEl>
                                          <p:spTgt spid="339977"/>
                                        </p:tgtEl>
                                        <p:attrNameLst>
                                          <p:attrName>style.visibility</p:attrName>
                                        </p:attrNameLst>
                                      </p:cBhvr>
                                      <p:to>
                                        <p:strVal val="visible"/>
                                      </p:to>
                                    </p:set>
                                    <p:animEffect transition="in" filter="barn(inVertical)">
                                      <p:cBhvr>
                                        <p:cTn id="18" dur="500"/>
                                        <p:tgtEl>
                                          <p:spTgt spid="339977"/>
                                        </p:tgtEl>
                                      </p:cBhvr>
                                    </p:animEffect>
                                  </p:childTnLst>
                                </p:cTn>
                              </p:par>
                              <p:par>
                                <p:cTn id="19" presetID="16" presetClass="entr" presetSubtype="21" fill="hold" nodeType="withEffect">
                                  <p:stCondLst>
                                    <p:cond delay="0"/>
                                  </p:stCondLst>
                                  <p:childTnLst>
                                    <p:set>
                                      <p:cBhvr>
                                        <p:cTn id="20" dur="1" fill="hold">
                                          <p:stCondLst>
                                            <p:cond delay="0"/>
                                          </p:stCondLst>
                                        </p:cTn>
                                        <p:tgtEl>
                                          <p:spTgt spid="339979"/>
                                        </p:tgtEl>
                                        <p:attrNameLst>
                                          <p:attrName>style.visibility</p:attrName>
                                        </p:attrNameLst>
                                      </p:cBhvr>
                                      <p:to>
                                        <p:strVal val="visible"/>
                                      </p:to>
                                    </p:set>
                                    <p:animEffect transition="in" filter="barn(inVertical)">
                                      <p:cBhvr>
                                        <p:cTn id="21" dur="500"/>
                                        <p:tgtEl>
                                          <p:spTgt spid="33997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nodeType="clickEffect">
                                  <p:stCondLst>
                                    <p:cond delay="0"/>
                                  </p:stCondLst>
                                  <p:childTnLst>
                                    <p:set>
                                      <p:cBhvr>
                                        <p:cTn id="25" dur="1" fill="hold">
                                          <p:stCondLst>
                                            <p:cond delay="0"/>
                                          </p:stCondLst>
                                        </p:cTn>
                                        <p:tgtEl>
                                          <p:spTgt spid="339981"/>
                                        </p:tgtEl>
                                        <p:attrNameLst>
                                          <p:attrName>style.visibility</p:attrName>
                                        </p:attrNameLst>
                                      </p:cBhvr>
                                      <p:to>
                                        <p:strVal val="visible"/>
                                      </p:to>
                                    </p:set>
                                    <p:animEffect transition="in" filter="barn(inVertical)">
                                      <p:cBhvr>
                                        <p:cTn id="26" dur="500"/>
                                        <p:tgtEl>
                                          <p:spTgt spid="339981"/>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inVertical)">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build="p"/>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object 3">
            <a:extLst>
              <a:ext uri="{FF2B5EF4-FFF2-40B4-BE49-F238E27FC236}">
                <a16:creationId xmlns:a16="http://schemas.microsoft.com/office/drawing/2014/main" id="{73F2837A-9DDF-1493-9307-2DA5ABA67E6A}"/>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的保留字</a:t>
            </a:r>
            <a:endParaRPr lang="zh-CN" altLang="zh-CN" sz="2400">
              <a:solidFill>
                <a:schemeClr val="tx2"/>
              </a:solidFill>
            </a:endParaRPr>
          </a:p>
        </p:txBody>
      </p:sp>
      <p:pic>
        <p:nvPicPr>
          <p:cNvPr id="69635" name="Picture 2">
            <a:extLst>
              <a:ext uri="{FF2B5EF4-FFF2-40B4-BE49-F238E27FC236}">
                <a16:creationId xmlns:a16="http://schemas.microsoft.com/office/drawing/2014/main" id="{93DB2EEB-1269-B1A4-D08A-A392D3383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866775"/>
            <a:ext cx="8186737" cy="556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object 3">
            <a:extLst>
              <a:ext uri="{FF2B5EF4-FFF2-40B4-BE49-F238E27FC236}">
                <a16:creationId xmlns:a16="http://schemas.microsoft.com/office/drawing/2014/main" id="{E068CA7F-E9D7-87F3-23F4-EF4243AB8123}"/>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的常量</a:t>
            </a:r>
            <a:endParaRPr lang="zh-CN" altLang="zh-CN" sz="2400">
              <a:solidFill>
                <a:schemeClr val="tx2"/>
              </a:solidFill>
            </a:endParaRPr>
          </a:p>
        </p:txBody>
      </p:sp>
      <p:pic>
        <p:nvPicPr>
          <p:cNvPr id="70659" name="Picture 2">
            <a:extLst>
              <a:ext uri="{FF2B5EF4-FFF2-40B4-BE49-F238E27FC236}">
                <a16:creationId xmlns:a16="http://schemas.microsoft.com/office/drawing/2014/main" id="{9E6D622E-3B86-B68A-4132-2441A2089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1101725"/>
            <a:ext cx="84836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object 3">
            <a:extLst>
              <a:ext uri="{FF2B5EF4-FFF2-40B4-BE49-F238E27FC236}">
                <a16:creationId xmlns:a16="http://schemas.microsoft.com/office/drawing/2014/main" id="{EC5A35BD-2155-EE63-5D01-25779AD3D3A5}"/>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的常量</a:t>
            </a:r>
            <a:endParaRPr lang="zh-CN" altLang="zh-CN" sz="2400">
              <a:solidFill>
                <a:schemeClr val="tx2"/>
              </a:solidFill>
            </a:endParaRPr>
          </a:p>
        </p:txBody>
      </p:sp>
      <p:pic>
        <p:nvPicPr>
          <p:cNvPr id="71683" name="Picture 7">
            <a:extLst>
              <a:ext uri="{FF2B5EF4-FFF2-40B4-BE49-F238E27FC236}">
                <a16:creationId xmlns:a16="http://schemas.microsoft.com/office/drawing/2014/main" id="{9E5D04F7-17CB-22FF-54F5-DA31D8DE1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1463675"/>
            <a:ext cx="7810500" cy="518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4" name="object 3">
            <a:extLst>
              <a:ext uri="{FF2B5EF4-FFF2-40B4-BE49-F238E27FC236}">
                <a16:creationId xmlns:a16="http://schemas.microsoft.com/office/drawing/2014/main" id="{19344EB1-C06B-3641-6381-A6FA32B6DB5D}"/>
              </a:ext>
            </a:extLst>
          </p:cNvPr>
          <p:cNvSpPr txBox="1">
            <a:spLocks noChangeArrowheads="1"/>
          </p:cNvSpPr>
          <p:nvPr/>
        </p:nvSpPr>
        <p:spPr bwMode="auto">
          <a:xfrm>
            <a:off x="433388" y="971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1</a:t>
            </a:r>
            <a:r>
              <a:rPr lang="zh-CN" altLang="en-US" sz="2800">
                <a:solidFill>
                  <a:schemeClr val="tx2"/>
                </a:solidFill>
              </a:rPr>
              <a:t>）整数型常量</a:t>
            </a:r>
            <a:endParaRPr lang="zh-CN" altLang="zh-CN" sz="2000">
              <a:solidFill>
                <a:schemeClr val="tx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object 3">
            <a:extLst>
              <a:ext uri="{FF2B5EF4-FFF2-40B4-BE49-F238E27FC236}">
                <a16:creationId xmlns:a16="http://schemas.microsoft.com/office/drawing/2014/main" id="{7486F18F-BACD-4103-D8F8-9002EE9D9A85}"/>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的常量</a:t>
            </a:r>
            <a:endParaRPr lang="zh-CN" altLang="zh-CN" sz="2400">
              <a:solidFill>
                <a:schemeClr val="tx2"/>
              </a:solidFill>
            </a:endParaRPr>
          </a:p>
        </p:txBody>
      </p:sp>
      <p:sp>
        <p:nvSpPr>
          <p:cNvPr id="72707" name="object 3">
            <a:extLst>
              <a:ext uri="{FF2B5EF4-FFF2-40B4-BE49-F238E27FC236}">
                <a16:creationId xmlns:a16="http://schemas.microsoft.com/office/drawing/2014/main" id="{50771F88-49D5-DDD1-B3BF-5C605B78BEA2}"/>
              </a:ext>
            </a:extLst>
          </p:cNvPr>
          <p:cNvSpPr txBox="1">
            <a:spLocks noChangeArrowheads="1"/>
          </p:cNvSpPr>
          <p:nvPr/>
        </p:nvSpPr>
        <p:spPr bwMode="auto">
          <a:xfrm>
            <a:off x="433388" y="971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2</a:t>
            </a:r>
            <a:r>
              <a:rPr lang="zh-CN" altLang="en-US" sz="2800">
                <a:solidFill>
                  <a:schemeClr val="tx2"/>
                </a:solidFill>
              </a:rPr>
              <a:t>）</a:t>
            </a:r>
            <a:r>
              <a:rPr lang="en-US" altLang="zh-CN" sz="2800">
                <a:solidFill>
                  <a:schemeClr val="tx2"/>
                </a:solidFill>
              </a:rPr>
              <a:t>x</a:t>
            </a:r>
            <a:r>
              <a:rPr lang="zh-CN" altLang="en-US" sz="2800">
                <a:solidFill>
                  <a:schemeClr val="tx2"/>
                </a:solidFill>
              </a:rPr>
              <a:t>和</a:t>
            </a:r>
            <a:r>
              <a:rPr lang="en-US" altLang="zh-CN" sz="2800">
                <a:solidFill>
                  <a:schemeClr val="tx2"/>
                </a:solidFill>
              </a:rPr>
              <a:t>z</a:t>
            </a:r>
            <a:r>
              <a:rPr lang="zh-CN" altLang="en-US" sz="2800">
                <a:solidFill>
                  <a:schemeClr val="tx2"/>
                </a:solidFill>
              </a:rPr>
              <a:t>值</a:t>
            </a:r>
            <a:endParaRPr lang="zh-CN" altLang="zh-CN" sz="2000">
              <a:solidFill>
                <a:schemeClr val="tx2"/>
              </a:solidFill>
            </a:endParaRPr>
          </a:p>
        </p:txBody>
      </p:sp>
      <p:pic>
        <p:nvPicPr>
          <p:cNvPr id="72708" name="Picture 3">
            <a:extLst>
              <a:ext uri="{FF2B5EF4-FFF2-40B4-BE49-F238E27FC236}">
                <a16:creationId xmlns:a16="http://schemas.microsoft.com/office/drawing/2014/main" id="{1886AFBF-8E9C-004B-4194-5FDC01FE8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790700"/>
            <a:ext cx="8710613"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5">
            <a:extLst>
              <a:ext uri="{FF2B5EF4-FFF2-40B4-BE49-F238E27FC236}">
                <a16:creationId xmlns:a16="http://schemas.microsoft.com/office/drawing/2014/main" id="{C61BBBDB-36BF-2ADA-0982-14B25C847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819400"/>
            <a:ext cx="8710613" cy="325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object 3">
            <a:extLst>
              <a:ext uri="{FF2B5EF4-FFF2-40B4-BE49-F238E27FC236}">
                <a16:creationId xmlns:a16="http://schemas.microsoft.com/office/drawing/2014/main" id="{22B13390-BD10-3C9B-0367-4DD8B5F302D0}"/>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的常量</a:t>
            </a:r>
            <a:endParaRPr lang="zh-CN" altLang="zh-CN" sz="2400">
              <a:solidFill>
                <a:schemeClr val="tx2"/>
              </a:solidFill>
            </a:endParaRPr>
          </a:p>
        </p:txBody>
      </p:sp>
      <p:sp>
        <p:nvSpPr>
          <p:cNvPr id="73731" name="object 3">
            <a:extLst>
              <a:ext uri="{FF2B5EF4-FFF2-40B4-BE49-F238E27FC236}">
                <a16:creationId xmlns:a16="http://schemas.microsoft.com/office/drawing/2014/main" id="{A09A7F2D-62C4-0FAC-1039-8F6819852D1A}"/>
              </a:ext>
            </a:extLst>
          </p:cNvPr>
          <p:cNvSpPr txBox="1">
            <a:spLocks noChangeArrowheads="1"/>
          </p:cNvSpPr>
          <p:nvPr/>
        </p:nvSpPr>
        <p:spPr bwMode="auto">
          <a:xfrm>
            <a:off x="433388" y="9334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3</a:t>
            </a:r>
            <a:r>
              <a:rPr lang="zh-CN" altLang="en-US" sz="2800">
                <a:solidFill>
                  <a:schemeClr val="tx2"/>
                </a:solidFill>
              </a:rPr>
              <a:t>）负数</a:t>
            </a:r>
            <a:endParaRPr lang="zh-CN" altLang="zh-CN" sz="2000">
              <a:solidFill>
                <a:schemeClr val="tx2"/>
              </a:solidFill>
            </a:endParaRPr>
          </a:p>
        </p:txBody>
      </p:sp>
      <p:pic>
        <p:nvPicPr>
          <p:cNvPr id="73732" name="Picture 3">
            <a:extLst>
              <a:ext uri="{FF2B5EF4-FFF2-40B4-BE49-F238E27FC236}">
                <a16:creationId xmlns:a16="http://schemas.microsoft.com/office/drawing/2014/main" id="{357D4C7F-A567-3613-5ADC-5277A67F9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23988"/>
            <a:ext cx="8348663" cy="531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object 3">
            <a:extLst>
              <a:ext uri="{FF2B5EF4-FFF2-40B4-BE49-F238E27FC236}">
                <a16:creationId xmlns:a16="http://schemas.microsoft.com/office/drawing/2014/main" id="{C330D8B6-6FD1-B7DF-7284-3D4B02DACBDF}"/>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的常量</a:t>
            </a:r>
            <a:endParaRPr lang="zh-CN" altLang="zh-CN" sz="2400">
              <a:solidFill>
                <a:schemeClr val="tx2"/>
              </a:solidFill>
            </a:endParaRPr>
          </a:p>
        </p:txBody>
      </p:sp>
      <p:pic>
        <p:nvPicPr>
          <p:cNvPr id="74755" name="Picture 3">
            <a:extLst>
              <a:ext uri="{FF2B5EF4-FFF2-40B4-BE49-F238E27FC236}">
                <a16:creationId xmlns:a16="http://schemas.microsoft.com/office/drawing/2014/main" id="{514C2952-F1A8-E5A6-FB6E-4A10F90FA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25" y="1371600"/>
            <a:ext cx="8940800"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6" name="object 3">
            <a:extLst>
              <a:ext uri="{FF2B5EF4-FFF2-40B4-BE49-F238E27FC236}">
                <a16:creationId xmlns:a16="http://schemas.microsoft.com/office/drawing/2014/main" id="{D77197F4-4A0B-C148-6CC1-A7856BAABBAF}"/>
              </a:ext>
            </a:extLst>
          </p:cNvPr>
          <p:cNvSpPr txBox="1">
            <a:spLocks noChangeArrowheads="1"/>
          </p:cNvSpPr>
          <p:nvPr/>
        </p:nvSpPr>
        <p:spPr bwMode="auto">
          <a:xfrm>
            <a:off x="433388" y="8572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4</a:t>
            </a:r>
            <a:r>
              <a:rPr lang="zh-CN" altLang="en-US" sz="2800">
                <a:solidFill>
                  <a:schemeClr val="tx2"/>
                </a:solidFill>
              </a:rPr>
              <a:t>）</a:t>
            </a:r>
            <a:r>
              <a:rPr lang="en-US" altLang="zh-CN" sz="2800">
                <a:solidFill>
                  <a:schemeClr val="tx2"/>
                </a:solidFill>
              </a:rPr>
              <a:t>parameter</a:t>
            </a:r>
            <a:r>
              <a:rPr lang="zh-CN" altLang="en-US" sz="2800">
                <a:solidFill>
                  <a:schemeClr val="tx2"/>
                </a:solidFill>
              </a:rPr>
              <a:t>常量</a:t>
            </a:r>
            <a:endParaRPr lang="zh-CN" altLang="zh-CN" sz="2000">
              <a:solidFill>
                <a:schemeClr val="tx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a:extLst>
              <a:ext uri="{FF2B5EF4-FFF2-40B4-BE49-F238E27FC236}">
                <a16:creationId xmlns:a16="http://schemas.microsoft.com/office/drawing/2014/main" id="{726DE7C3-B638-D8C3-F030-314C0CA89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 y="2333625"/>
            <a:ext cx="882015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4">
            <a:extLst>
              <a:ext uri="{FF2B5EF4-FFF2-40B4-BE49-F238E27FC236}">
                <a16:creationId xmlns:a16="http://schemas.microsoft.com/office/drawing/2014/main" id="{CB56A9DB-1230-2D34-0712-6BBE7E5B2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203200"/>
            <a:ext cx="820102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barn(inVertical)">
                                      <p:cBhvr>
                                        <p:cTn id="7" dur="500"/>
                                        <p:tgtEl>
                                          <p:spTgt spid="10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a:extLst>
              <a:ext uri="{FF2B5EF4-FFF2-40B4-BE49-F238E27FC236}">
                <a16:creationId xmlns:a16="http://schemas.microsoft.com/office/drawing/2014/main" id="{55AA4747-529D-18EB-E927-5FF4947F9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685800"/>
            <a:ext cx="91154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爆炸形 2 3">
            <a:extLst>
              <a:ext uri="{FF2B5EF4-FFF2-40B4-BE49-F238E27FC236}">
                <a16:creationId xmlns:a16="http://schemas.microsoft.com/office/drawing/2014/main" id="{79C82AE3-6F8E-F405-6060-7892B81C0D04}"/>
              </a:ext>
            </a:extLst>
          </p:cNvPr>
          <p:cNvSpPr/>
          <p:nvPr/>
        </p:nvSpPr>
        <p:spPr>
          <a:xfrm>
            <a:off x="5611813" y="0"/>
            <a:ext cx="3848100" cy="1333500"/>
          </a:xfrm>
          <a:prstGeom prst="irregularSeal2">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solidFill>
                  <a:schemeClr val="tx2"/>
                </a:solidFill>
              </a:rPr>
              <a:t>此方法可综合！</a:t>
            </a:r>
            <a:endParaRPr lang="en-US" altLang="zh-CN" b="1" dirty="0">
              <a:solidFill>
                <a:schemeClr val="tx2"/>
              </a:solidFill>
            </a:endParaRPr>
          </a:p>
          <a:p>
            <a:pPr algn="ctr" eaLnBrk="1" hangingPunct="1">
              <a:defRPr/>
            </a:pPr>
            <a:r>
              <a:rPr lang="zh-CN" altLang="en-US" b="1" dirty="0">
                <a:solidFill>
                  <a:schemeClr val="tx2"/>
                </a:solidFill>
              </a:rPr>
              <a:t>建议用此方法！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object 3">
            <a:extLst>
              <a:ext uri="{FF2B5EF4-FFF2-40B4-BE49-F238E27FC236}">
                <a16:creationId xmlns:a16="http://schemas.microsoft.com/office/drawing/2014/main" id="{355ED722-C371-0A6D-47C1-8D3429672238}"/>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中变量的数据类型</a:t>
            </a:r>
            <a:endParaRPr lang="zh-CN" altLang="zh-CN" sz="2400">
              <a:solidFill>
                <a:schemeClr val="tx2"/>
              </a:solidFill>
            </a:endParaRPr>
          </a:p>
        </p:txBody>
      </p:sp>
      <p:sp>
        <p:nvSpPr>
          <p:cNvPr id="2" name="矩形 1">
            <a:extLst>
              <a:ext uri="{FF2B5EF4-FFF2-40B4-BE49-F238E27FC236}">
                <a16:creationId xmlns:a16="http://schemas.microsoft.com/office/drawing/2014/main" id="{2FCFB618-30BD-773B-67B3-624603412AAE}"/>
              </a:ext>
            </a:extLst>
          </p:cNvPr>
          <p:cNvSpPr/>
          <p:nvPr/>
        </p:nvSpPr>
        <p:spPr>
          <a:xfrm>
            <a:off x="220663" y="771525"/>
            <a:ext cx="8737600" cy="3354388"/>
          </a:xfrm>
          <a:prstGeom prst="rect">
            <a:avLst/>
          </a:prstGeom>
        </p:spPr>
        <p:txBody>
          <a:bodyPr>
            <a:spAutoFit/>
          </a:bodyPr>
          <a:lstStyle/>
          <a:p>
            <a:pPr eaLnBrk="1" hangingPunct="1">
              <a:defRPr/>
            </a:pPr>
            <a:r>
              <a:rPr lang="en-US" altLang="zh-CN" sz="2800" b="1" dirty="0">
                <a:solidFill>
                  <a:srgbClr val="0000CC"/>
                </a:solidFill>
              </a:rPr>
              <a:t>1. </a:t>
            </a:r>
            <a:r>
              <a:rPr lang="zh-CN" altLang="en-US" sz="2800" b="1" dirty="0">
                <a:solidFill>
                  <a:srgbClr val="0000CC"/>
                </a:solidFill>
              </a:rPr>
              <a:t>网线型</a:t>
            </a:r>
            <a:endParaRPr lang="zh-CN" altLang="zh-CN" sz="2800" b="1" dirty="0">
              <a:solidFill>
                <a:srgbClr val="0000CC"/>
              </a:solidFill>
            </a:endParaRPr>
          </a:p>
          <a:p>
            <a:pPr indent="355600" eaLnBrk="1" hangingPunct="1">
              <a:defRPr/>
            </a:pPr>
            <a:r>
              <a:rPr lang="zh-CN" altLang="en-US" sz="2000" b="1" dirty="0"/>
              <a:t>端口的默认类型，用于说明端口以外的信号或连线性质的变量。</a:t>
            </a:r>
          </a:p>
          <a:p>
            <a:pPr indent="355600" eaLnBrk="1" hangingPunct="1">
              <a:defRPr/>
            </a:pPr>
            <a:r>
              <a:rPr lang="zh-CN" altLang="en-US" sz="2000" b="1" dirty="0"/>
              <a:t>网线型变量可以是单线的（</a:t>
            </a:r>
            <a:r>
              <a:rPr lang="en-US" altLang="zh-CN" sz="2000" b="1" dirty="0"/>
              <a:t>1bit</a:t>
            </a:r>
            <a:r>
              <a:rPr lang="zh-CN" altLang="en-US" sz="2000" b="1" dirty="0"/>
              <a:t>）</a:t>
            </a:r>
            <a:r>
              <a:rPr lang="en-US" altLang="zh-CN" sz="2000" b="1" dirty="0"/>
              <a:t>,</a:t>
            </a:r>
            <a:r>
              <a:rPr lang="zh-CN" altLang="en-US" sz="2000" b="1" dirty="0"/>
              <a:t>也可以是多线的，其说明格式有以下两种形式：</a:t>
            </a:r>
          </a:p>
          <a:p>
            <a:pPr eaLnBrk="1" hangingPunct="1">
              <a:defRPr/>
            </a:pPr>
            <a:r>
              <a:rPr lang="en-US" altLang="zh-CN" sz="2400" b="1" dirty="0">
                <a:solidFill>
                  <a:srgbClr val="0000CC"/>
                </a:solidFill>
              </a:rPr>
              <a:t>	</a:t>
            </a: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r>
              <a:rPr lang="zh-CN" altLang="en-US" sz="2000" b="1" dirty="0"/>
              <a:t>例如：</a:t>
            </a:r>
            <a:r>
              <a:rPr lang="en-US" altLang="zh-CN" sz="2000" b="1" dirty="0"/>
              <a:t>	wire </a:t>
            </a:r>
            <a:r>
              <a:rPr lang="en-US" altLang="zh-CN" sz="2000" b="1" dirty="0" err="1"/>
              <a:t>a,b,c</a:t>
            </a:r>
            <a:r>
              <a:rPr lang="en-US" altLang="zh-CN" sz="2000" b="1" dirty="0"/>
              <a:t>;</a:t>
            </a:r>
          </a:p>
          <a:p>
            <a:pPr eaLnBrk="1" hangingPunct="1">
              <a:defRPr/>
            </a:pPr>
            <a:r>
              <a:rPr lang="en-US" altLang="zh-CN" sz="2000" b="1" dirty="0"/>
              <a:t>	wire[7..0] </a:t>
            </a:r>
            <a:r>
              <a:rPr lang="en-US" altLang="zh-CN" sz="2000" b="1" dirty="0" err="1"/>
              <a:t>dta,dtb</a:t>
            </a:r>
            <a:r>
              <a:rPr lang="en-US" altLang="zh-CN" sz="2000" b="1" dirty="0"/>
              <a:t>;</a:t>
            </a:r>
          </a:p>
          <a:p>
            <a:pPr eaLnBrk="1" hangingPunct="1">
              <a:defRPr/>
            </a:pPr>
            <a:endParaRPr lang="en-US" altLang="zh-CN" sz="2000" b="1" dirty="0"/>
          </a:p>
        </p:txBody>
      </p:sp>
      <p:sp>
        <p:nvSpPr>
          <p:cNvPr id="3" name="矩形 2">
            <a:extLst>
              <a:ext uri="{FF2B5EF4-FFF2-40B4-BE49-F238E27FC236}">
                <a16:creationId xmlns:a16="http://schemas.microsoft.com/office/drawing/2014/main" id="{219D8CA8-6824-DB40-48C1-CB32D4BE0504}"/>
              </a:ext>
            </a:extLst>
          </p:cNvPr>
          <p:cNvSpPr/>
          <p:nvPr/>
        </p:nvSpPr>
        <p:spPr>
          <a:xfrm>
            <a:off x="660400" y="2212975"/>
            <a:ext cx="6875463" cy="865188"/>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pt-BR" altLang="zh-CN" b="1" dirty="0"/>
              <a:t>wire &lt;</a:t>
            </a:r>
            <a:r>
              <a:rPr lang="zh-CN" altLang="en-US" b="1" dirty="0"/>
              <a:t>变量名</a:t>
            </a:r>
            <a:r>
              <a:rPr lang="en-US" altLang="zh-CN" b="1" dirty="0"/>
              <a:t>1&gt;</a:t>
            </a:r>
            <a:r>
              <a:rPr lang="zh-CN" altLang="en-US" b="1" dirty="0"/>
              <a:t>，</a:t>
            </a:r>
            <a:r>
              <a:rPr lang="en-US" altLang="zh-CN" b="1" dirty="0"/>
              <a:t>&lt;</a:t>
            </a:r>
            <a:r>
              <a:rPr lang="zh-CN" altLang="en-US" b="1" dirty="0"/>
              <a:t>变量名</a:t>
            </a:r>
            <a:r>
              <a:rPr lang="en-US" altLang="zh-CN" b="1" dirty="0"/>
              <a:t>2&gt;, …… ;</a:t>
            </a:r>
          </a:p>
          <a:p>
            <a:pPr eaLnBrk="1" hangingPunct="1">
              <a:lnSpc>
                <a:spcPct val="150000"/>
              </a:lnSpc>
              <a:defRPr/>
            </a:pPr>
            <a:r>
              <a:rPr lang="pt-BR" altLang="zh-CN" b="1" dirty="0"/>
              <a:t>wire[msb:lsb] &lt;</a:t>
            </a:r>
            <a:r>
              <a:rPr lang="zh-CN" altLang="en-US" b="1" dirty="0"/>
              <a:t>变量名</a:t>
            </a:r>
            <a:r>
              <a:rPr lang="en-US" altLang="zh-CN" b="1" dirty="0"/>
              <a:t>1&gt;</a:t>
            </a:r>
            <a:r>
              <a:rPr lang="zh-CN" altLang="en-US" b="1" dirty="0"/>
              <a:t>，</a:t>
            </a:r>
            <a:r>
              <a:rPr lang="en-US" altLang="zh-CN" b="1" dirty="0"/>
              <a:t>&lt;</a:t>
            </a:r>
            <a:r>
              <a:rPr lang="zh-CN" altLang="en-US" b="1" dirty="0"/>
              <a:t>变量名</a:t>
            </a:r>
            <a:r>
              <a:rPr lang="en-US" altLang="zh-CN" b="1" dirty="0"/>
              <a:t>2&gt;, …… ;</a:t>
            </a:r>
          </a:p>
        </p:txBody>
      </p:sp>
      <p:sp>
        <p:nvSpPr>
          <p:cNvPr id="5" name="矩形 4">
            <a:extLst>
              <a:ext uri="{FF2B5EF4-FFF2-40B4-BE49-F238E27FC236}">
                <a16:creationId xmlns:a16="http://schemas.microsoft.com/office/drawing/2014/main" id="{44EA3480-6F59-4620-EEBD-8E91B50A9320}"/>
              </a:ext>
            </a:extLst>
          </p:cNvPr>
          <p:cNvSpPr/>
          <p:nvPr/>
        </p:nvSpPr>
        <p:spPr>
          <a:xfrm>
            <a:off x="220663" y="3970338"/>
            <a:ext cx="8737600" cy="2678112"/>
          </a:xfrm>
          <a:prstGeom prst="rect">
            <a:avLst/>
          </a:prstGeom>
        </p:spPr>
        <p:txBody>
          <a:bodyPr>
            <a:spAutoFit/>
          </a:bodyPr>
          <a:lstStyle/>
          <a:p>
            <a:pPr eaLnBrk="1" hangingPunct="1">
              <a:defRPr/>
            </a:pPr>
            <a:r>
              <a:rPr lang="en-US" altLang="zh-CN" sz="2800" b="1" dirty="0">
                <a:solidFill>
                  <a:srgbClr val="0000CC"/>
                </a:solidFill>
              </a:rPr>
              <a:t>2. </a:t>
            </a:r>
            <a:r>
              <a:rPr lang="zh-CN" altLang="en-US" sz="2800" b="1" dirty="0">
                <a:solidFill>
                  <a:srgbClr val="0000CC"/>
                </a:solidFill>
              </a:rPr>
              <a:t>寄存器型</a:t>
            </a:r>
            <a:endParaRPr lang="zh-CN" altLang="zh-CN" sz="2800" b="1" dirty="0">
              <a:solidFill>
                <a:srgbClr val="0000CC"/>
              </a:solidFill>
            </a:endParaRPr>
          </a:p>
          <a:p>
            <a:pPr indent="355600" eaLnBrk="1" hangingPunct="1">
              <a:defRPr/>
            </a:pPr>
            <a:r>
              <a:rPr lang="zh-CN" altLang="en-US" sz="2000" b="1" dirty="0"/>
              <a:t>用于说明在过程块中赋值的端口或变量，其说明格式有以下两种形式：</a:t>
            </a: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endParaRPr lang="en-US" altLang="zh-CN" sz="2000" b="1" dirty="0"/>
          </a:p>
          <a:p>
            <a:pPr eaLnBrk="1" hangingPunct="1">
              <a:defRPr/>
            </a:pPr>
            <a:r>
              <a:rPr lang="zh-CN" altLang="zh-CN" sz="2000" b="1" dirty="0"/>
              <a:t>例如：</a:t>
            </a:r>
            <a:r>
              <a:rPr lang="en-US" altLang="zh-CN" sz="2000" b="1" dirty="0"/>
              <a:t>	</a:t>
            </a:r>
            <a:r>
              <a:rPr lang="en-US" altLang="zh-CN" sz="2000" b="1" dirty="0" err="1"/>
              <a:t>reg</a:t>
            </a:r>
            <a:r>
              <a:rPr lang="en-US" altLang="zh-CN" sz="2000" b="1" dirty="0"/>
              <a:t> </a:t>
            </a:r>
            <a:r>
              <a:rPr lang="en-US" altLang="zh-CN" sz="2000" b="1" dirty="0" err="1"/>
              <a:t>x,y</a:t>
            </a:r>
            <a:r>
              <a:rPr lang="en-US" altLang="zh-CN" sz="2000" b="1" dirty="0"/>
              <a:t>;</a:t>
            </a:r>
            <a:endParaRPr lang="zh-CN" altLang="zh-CN" sz="2000" b="1" dirty="0"/>
          </a:p>
          <a:p>
            <a:pPr eaLnBrk="1" hangingPunct="1">
              <a:defRPr/>
            </a:pPr>
            <a:r>
              <a:rPr lang="en-US" altLang="zh-CN" sz="2000" b="1" dirty="0"/>
              <a:t>	</a:t>
            </a:r>
            <a:r>
              <a:rPr lang="en-US" altLang="zh-CN" sz="2000" b="1" dirty="0" err="1"/>
              <a:t>reg</a:t>
            </a:r>
            <a:r>
              <a:rPr lang="en-US" altLang="zh-CN" sz="2000" b="1" dirty="0"/>
              <a:t>[7..0] q1,q2;</a:t>
            </a:r>
          </a:p>
        </p:txBody>
      </p:sp>
      <p:sp>
        <p:nvSpPr>
          <p:cNvPr id="6" name="矩形 5">
            <a:extLst>
              <a:ext uri="{FF2B5EF4-FFF2-40B4-BE49-F238E27FC236}">
                <a16:creationId xmlns:a16="http://schemas.microsoft.com/office/drawing/2014/main" id="{27C8DD5E-9FB9-2061-740A-B2E191B66AEB}"/>
              </a:ext>
            </a:extLst>
          </p:cNvPr>
          <p:cNvSpPr/>
          <p:nvPr/>
        </p:nvSpPr>
        <p:spPr>
          <a:xfrm>
            <a:off x="660400" y="4883150"/>
            <a:ext cx="6875463" cy="865188"/>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pt-BR" altLang="zh-CN" b="1" dirty="0"/>
              <a:t>reg &lt;</a:t>
            </a:r>
            <a:r>
              <a:rPr lang="zh-CN" altLang="en-US" b="1" dirty="0"/>
              <a:t>变量名</a:t>
            </a:r>
            <a:r>
              <a:rPr lang="en-US" altLang="zh-CN" b="1" dirty="0"/>
              <a:t>1&gt;</a:t>
            </a:r>
            <a:r>
              <a:rPr lang="zh-CN" altLang="en-US" b="1" dirty="0"/>
              <a:t>，</a:t>
            </a:r>
            <a:r>
              <a:rPr lang="en-US" altLang="zh-CN" b="1" dirty="0"/>
              <a:t>&lt;</a:t>
            </a:r>
            <a:r>
              <a:rPr lang="zh-CN" altLang="en-US" b="1" dirty="0"/>
              <a:t>变量名</a:t>
            </a:r>
            <a:r>
              <a:rPr lang="en-US" altLang="zh-CN" b="1" dirty="0"/>
              <a:t>2&gt;, …… ;</a:t>
            </a:r>
          </a:p>
          <a:p>
            <a:pPr eaLnBrk="1" hangingPunct="1">
              <a:lnSpc>
                <a:spcPct val="150000"/>
              </a:lnSpc>
              <a:defRPr/>
            </a:pPr>
            <a:r>
              <a:rPr lang="pt-BR" altLang="zh-CN" b="1" dirty="0"/>
              <a:t>reg[msb:lsb] &lt;</a:t>
            </a:r>
            <a:r>
              <a:rPr lang="zh-CN" altLang="en-US" b="1" dirty="0"/>
              <a:t>变量名</a:t>
            </a:r>
            <a:r>
              <a:rPr lang="en-US" altLang="zh-CN" b="1" dirty="0"/>
              <a:t>1&gt;</a:t>
            </a:r>
            <a:r>
              <a:rPr lang="zh-CN" altLang="en-US" b="1" dirty="0"/>
              <a:t>，</a:t>
            </a:r>
            <a:r>
              <a:rPr lang="en-US" altLang="zh-CN" b="1" dirty="0"/>
              <a:t>&lt;</a:t>
            </a:r>
            <a:r>
              <a:rPr lang="zh-CN" altLang="en-US" b="1" dirty="0"/>
              <a:t>变量名</a:t>
            </a:r>
            <a:r>
              <a:rPr lang="en-US" altLang="zh-CN" b="1" dirty="0"/>
              <a:t>2&gt;,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27A369E-3259-8B50-3F60-7BB6237870C6}"/>
              </a:ext>
            </a:extLst>
          </p:cNvPr>
          <p:cNvSpPr/>
          <p:nvPr/>
        </p:nvSpPr>
        <p:spPr>
          <a:xfrm>
            <a:off x="220663" y="4111625"/>
            <a:ext cx="8737600" cy="2000250"/>
          </a:xfrm>
          <a:prstGeom prst="rect">
            <a:avLst/>
          </a:prstGeom>
        </p:spPr>
        <p:txBody>
          <a:bodyPr>
            <a:spAutoFit/>
          </a:bodyPr>
          <a:lstStyle/>
          <a:p>
            <a:pPr eaLnBrk="1" hangingPunct="1">
              <a:defRPr/>
            </a:pPr>
            <a:r>
              <a:rPr lang="en-US" altLang="zh-CN" sz="2800" b="1" dirty="0">
                <a:solidFill>
                  <a:srgbClr val="0000CC"/>
                </a:solidFill>
              </a:rPr>
              <a:t>4. </a:t>
            </a:r>
            <a:r>
              <a:rPr lang="zh-CN" altLang="en-US" sz="2800" b="1" dirty="0">
                <a:solidFill>
                  <a:srgbClr val="0000CC"/>
                </a:solidFill>
              </a:rPr>
              <a:t>实数类型</a:t>
            </a:r>
            <a:endParaRPr lang="zh-CN" altLang="zh-CN" sz="2800" b="1" dirty="0">
              <a:solidFill>
                <a:srgbClr val="0000CC"/>
              </a:solidFill>
            </a:endParaRPr>
          </a:p>
          <a:p>
            <a:pPr indent="355600" eaLnBrk="1" hangingPunct="1">
              <a:defRPr/>
            </a:pPr>
            <a:r>
              <a:rPr lang="zh-CN" altLang="en-US" sz="2000" b="1" dirty="0"/>
              <a:t>默认是</a:t>
            </a:r>
            <a:r>
              <a:rPr lang="en-US" altLang="zh-CN" sz="2000" b="1" dirty="0"/>
              <a:t>64</a:t>
            </a:r>
            <a:r>
              <a:rPr lang="zh-CN" altLang="en-US" sz="2000" b="1" dirty="0"/>
              <a:t>位双精度带符号浮点变量，用法与</a:t>
            </a:r>
            <a:r>
              <a:rPr lang="en-US" altLang="zh-CN" sz="2000" b="1" dirty="0"/>
              <a:t>integer</a:t>
            </a:r>
            <a:r>
              <a:rPr lang="zh-CN" altLang="en-US" sz="2000" b="1" dirty="0"/>
              <a:t>类似，说明格式为：</a:t>
            </a:r>
          </a:p>
          <a:p>
            <a:pPr eaLnBrk="1" hangingPunct="1">
              <a:defRPr/>
            </a:pPr>
            <a:r>
              <a:rPr lang="en-US" altLang="zh-CN" sz="2400" b="1" dirty="0">
                <a:solidFill>
                  <a:srgbClr val="0000CC"/>
                </a:solidFill>
              </a:rPr>
              <a:t>	</a:t>
            </a:r>
            <a:endParaRPr lang="en-US" altLang="zh-CN" sz="2000" b="1" dirty="0"/>
          </a:p>
          <a:p>
            <a:pPr eaLnBrk="1" hangingPunct="1">
              <a:defRPr/>
            </a:pPr>
            <a:endParaRPr lang="en-US" altLang="zh-CN" sz="2000" b="1" dirty="0"/>
          </a:p>
          <a:p>
            <a:pPr eaLnBrk="1" hangingPunct="1">
              <a:defRPr/>
            </a:pPr>
            <a:endParaRPr lang="en-US" altLang="zh-CN" sz="1200" b="1" dirty="0"/>
          </a:p>
          <a:p>
            <a:pPr eaLnBrk="1" hangingPunct="1">
              <a:defRPr/>
            </a:pPr>
            <a:r>
              <a:rPr lang="zh-CN" altLang="en-US" sz="2000" b="1" dirty="0"/>
              <a:t>例如：</a:t>
            </a:r>
            <a:r>
              <a:rPr lang="en-US" altLang="zh-CN" sz="2000" b="1" dirty="0"/>
              <a:t>	real </a:t>
            </a:r>
            <a:r>
              <a:rPr lang="en-US" altLang="zh-CN" sz="2000" b="1" dirty="0" err="1"/>
              <a:t>a,b</a:t>
            </a:r>
            <a:r>
              <a:rPr lang="en-US" altLang="zh-CN" sz="2000" b="1" dirty="0"/>
              <a:t>;</a:t>
            </a:r>
          </a:p>
        </p:txBody>
      </p:sp>
      <p:sp>
        <p:nvSpPr>
          <p:cNvPr id="3" name="矩形 2">
            <a:extLst>
              <a:ext uri="{FF2B5EF4-FFF2-40B4-BE49-F238E27FC236}">
                <a16:creationId xmlns:a16="http://schemas.microsoft.com/office/drawing/2014/main" id="{C91670C8-BAC0-418B-850B-AC1A6F59F86F}"/>
              </a:ext>
            </a:extLst>
          </p:cNvPr>
          <p:cNvSpPr/>
          <p:nvPr/>
        </p:nvSpPr>
        <p:spPr>
          <a:xfrm>
            <a:off x="660400" y="5100638"/>
            <a:ext cx="6875463" cy="508000"/>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en-US" altLang="zh-CN" b="1" dirty="0"/>
              <a:t>real</a:t>
            </a:r>
            <a:r>
              <a:rPr lang="pt-BR" altLang="zh-CN" b="1" dirty="0"/>
              <a:t> &lt;</a:t>
            </a:r>
            <a:r>
              <a:rPr lang="zh-CN" altLang="en-US" b="1" dirty="0"/>
              <a:t>变量名</a:t>
            </a:r>
            <a:r>
              <a:rPr lang="en-US" altLang="zh-CN" b="1" dirty="0"/>
              <a:t>1&gt;</a:t>
            </a:r>
            <a:r>
              <a:rPr lang="zh-CN" altLang="en-US" b="1" dirty="0"/>
              <a:t>，</a:t>
            </a:r>
            <a:r>
              <a:rPr lang="en-US" altLang="zh-CN" b="1" dirty="0"/>
              <a:t>&lt;</a:t>
            </a:r>
            <a:r>
              <a:rPr lang="zh-CN" altLang="en-US" b="1" dirty="0"/>
              <a:t>变量名</a:t>
            </a:r>
            <a:r>
              <a:rPr lang="en-US" altLang="zh-CN" b="1" dirty="0"/>
              <a:t>2&gt;, … ;</a:t>
            </a:r>
          </a:p>
        </p:txBody>
      </p:sp>
      <p:sp>
        <p:nvSpPr>
          <p:cNvPr id="78852" name="object 3">
            <a:extLst>
              <a:ext uri="{FF2B5EF4-FFF2-40B4-BE49-F238E27FC236}">
                <a16:creationId xmlns:a16="http://schemas.microsoft.com/office/drawing/2014/main" id="{D3967986-7FD2-FF89-1265-ED86DB1251D7}"/>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中变量的数据类型</a:t>
            </a:r>
            <a:endParaRPr lang="zh-CN" altLang="zh-CN" sz="2400">
              <a:solidFill>
                <a:schemeClr val="tx2"/>
              </a:solidFill>
            </a:endParaRPr>
          </a:p>
        </p:txBody>
      </p:sp>
      <p:sp>
        <p:nvSpPr>
          <p:cNvPr id="9" name="矩形 8">
            <a:extLst>
              <a:ext uri="{FF2B5EF4-FFF2-40B4-BE49-F238E27FC236}">
                <a16:creationId xmlns:a16="http://schemas.microsoft.com/office/drawing/2014/main" id="{17E3BB1D-69AA-6F36-3D5C-58A118933395}"/>
              </a:ext>
            </a:extLst>
          </p:cNvPr>
          <p:cNvSpPr/>
          <p:nvPr/>
        </p:nvSpPr>
        <p:spPr>
          <a:xfrm>
            <a:off x="220663" y="939800"/>
            <a:ext cx="8737600" cy="2308225"/>
          </a:xfrm>
          <a:prstGeom prst="rect">
            <a:avLst/>
          </a:prstGeom>
        </p:spPr>
        <p:txBody>
          <a:bodyPr>
            <a:spAutoFit/>
          </a:bodyPr>
          <a:lstStyle/>
          <a:p>
            <a:pPr eaLnBrk="1" hangingPunct="1">
              <a:defRPr/>
            </a:pPr>
            <a:r>
              <a:rPr lang="en-US" altLang="zh-CN" sz="2800" b="1" dirty="0">
                <a:solidFill>
                  <a:srgbClr val="0000CC"/>
                </a:solidFill>
              </a:rPr>
              <a:t>3. </a:t>
            </a:r>
            <a:r>
              <a:rPr lang="zh-CN" altLang="en-US" sz="2800" b="1" dirty="0">
                <a:solidFill>
                  <a:srgbClr val="0000CC"/>
                </a:solidFill>
              </a:rPr>
              <a:t>整数类型</a:t>
            </a:r>
            <a:endParaRPr lang="zh-CN" altLang="zh-CN" sz="2800" b="1" dirty="0">
              <a:solidFill>
                <a:srgbClr val="0000CC"/>
              </a:solidFill>
            </a:endParaRPr>
          </a:p>
          <a:p>
            <a:pPr indent="355600" eaLnBrk="1" hangingPunct="1">
              <a:defRPr/>
            </a:pPr>
            <a:r>
              <a:rPr lang="zh-CN" altLang="en-US" sz="2000" b="1" dirty="0"/>
              <a:t>用于说明在</a:t>
            </a:r>
            <a:r>
              <a:rPr lang="en-US" altLang="zh-CN" sz="2000" b="1" dirty="0"/>
              <a:t>for</a:t>
            </a:r>
            <a:r>
              <a:rPr lang="zh-CN" altLang="en-US" sz="2000" b="1" dirty="0"/>
              <a:t>循环中用的控制变量等，默认是</a:t>
            </a:r>
            <a:r>
              <a:rPr lang="en-US" altLang="zh-CN" sz="2000" b="1" dirty="0"/>
              <a:t>32</a:t>
            </a:r>
            <a:r>
              <a:rPr lang="zh-CN" altLang="en-US" sz="2000" b="1" dirty="0"/>
              <a:t>位二进制数的宽度，说明格式为：</a:t>
            </a:r>
          </a:p>
          <a:p>
            <a:pPr eaLnBrk="1" hangingPunct="1">
              <a:defRPr/>
            </a:pPr>
            <a:r>
              <a:rPr lang="en-US" altLang="zh-CN" sz="2400" b="1" dirty="0">
                <a:solidFill>
                  <a:srgbClr val="0000CC"/>
                </a:solidFill>
              </a:rPr>
              <a:t>	</a:t>
            </a:r>
            <a:endParaRPr lang="en-US" altLang="zh-CN" sz="2000" b="1" dirty="0"/>
          </a:p>
          <a:p>
            <a:pPr eaLnBrk="1" hangingPunct="1">
              <a:defRPr/>
            </a:pPr>
            <a:endParaRPr lang="en-US" altLang="zh-CN" sz="2000" b="1" dirty="0"/>
          </a:p>
          <a:p>
            <a:pPr eaLnBrk="1" hangingPunct="1">
              <a:defRPr/>
            </a:pPr>
            <a:endParaRPr lang="en-US" altLang="zh-CN" sz="1200" b="1" dirty="0"/>
          </a:p>
          <a:p>
            <a:pPr eaLnBrk="1" hangingPunct="1">
              <a:defRPr/>
            </a:pPr>
            <a:r>
              <a:rPr lang="zh-CN" altLang="en-US" sz="2000" b="1" dirty="0"/>
              <a:t>例如：</a:t>
            </a:r>
            <a:r>
              <a:rPr lang="en-US" altLang="zh-CN" sz="2000" b="1" dirty="0"/>
              <a:t>	integer </a:t>
            </a:r>
            <a:r>
              <a:rPr lang="en-US" altLang="zh-CN" sz="2000" b="1" dirty="0" err="1"/>
              <a:t>k,cnt</a:t>
            </a:r>
            <a:r>
              <a:rPr lang="en-US" altLang="zh-CN" sz="2000" b="1" dirty="0"/>
              <a:t>;</a:t>
            </a:r>
          </a:p>
        </p:txBody>
      </p:sp>
      <p:sp>
        <p:nvSpPr>
          <p:cNvPr id="10" name="矩形 9">
            <a:extLst>
              <a:ext uri="{FF2B5EF4-FFF2-40B4-BE49-F238E27FC236}">
                <a16:creationId xmlns:a16="http://schemas.microsoft.com/office/drawing/2014/main" id="{5A4D5D70-2FD1-8E93-EED6-966A2D6F1806}"/>
              </a:ext>
            </a:extLst>
          </p:cNvPr>
          <p:cNvSpPr/>
          <p:nvPr/>
        </p:nvSpPr>
        <p:spPr>
          <a:xfrm>
            <a:off x="660400" y="2105025"/>
            <a:ext cx="6875463" cy="450850"/>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pt-BR" altLang="zh-CN" b="1" dirty="0"/>
              <a:t>integer &lt;</a:t>
            </a:r>
            <a:r>
              <a:rPr lang="zh-CN" altLang="en-US" b="1" dirty="0"/>
              <a:t>变量名</a:t>
            </a:r>
            <a:r>
              <a:rPr lang="en-US" altLang="zh-CN" b="1" dirty="0"/>
              <a:t>1&gt;</a:t>
            </a:r>
            <a:r>
              <a:rPr lang="zh-CN" altLang="en-US" b="1" dirty="0"/>
              <a:t>，</a:t>
            </a:r>
            <a:r>
              <a:rPr lang="en-US" altLang="zh-CN" b="1" dirty="0"/>
              <a:t>&lt;</a:t>
            </a:r>
            <a:r>
              <a:rPr lang="zh-CN" altLang="en-US" b="1" dirty="0"/>
              <a:t>变量名</a:t>
            </a:r>
            <a:r>
              <a:rPr lang="en-US" altLang="zh-CN" b="1" dirty="0"/>
              <a:t>2&gt;,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9"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9">
            <a:extLst>
              <a:ext uri="{FF2B5EF4-FFF2-40B4-BE49-F238E27FC236}">
                <a16:creationId xmlns:a16="http://schemas.microsoft.com/office/drawing/2014/main" id="{705E3A07-9AA3-4FAC-92E4-266D8D6081C5}"/>
              </a:ext>
            </a:extLst>
          </p:cNvPr>
          <p:cNvSpPr>
            <a:spLocks noGrp="1" noChangeArrowheads="1"/>
          </p:cNvSpPr>
          <p:nvPr>
            <p:ph type="title"/>
          </p:nvPr>
        </p:nvSpPr>
        <p:spPr/>
        <p:txBody>
          <a:bodyPr/>
          <a:lstStyle/>
          <a:p>
            <a:pPr eaLnBrk="1" hangingPunct="1"/>
            <a:endParaRPr lang="zh-CN" altLang="zh-CN"/>
          </a:p>
        </p:txBody>
      </p:sp>
      <p:sp>
        <p:nvSpPr>
          <p:cNvPr id="10243" name="Rectangle 3">
            <a:extLst>
              <a:ext uri="{FF2B5EF4-FFF2-40B4-BE49-F238E27FC236}">
                <a16:creationId xmlns:a16="http://schemas.microsoft.com/office/drawing/2014/main" id="{7676B77A-3F80-3FA6-2F9A-4B5FAB632677}"/>
              </a:ext>
            </a:extLst>
          </p:cNvPr>
          <p:cNvSpPr>
            <a:spLocks noGrp="1" noChangeArrowheads="1"/>
          </p:cNvSpPr>
          <p:nvPr>
            <p:ph type="body" sz="half" idx="1"/>
          </p:nvPr>
        </p:nvSpPr>
        <p:spPr>
          <a:xfrm>
            <a:off x="179388" y="836613"/>
            <a:ext cx="8689975" cy="452437"/>
          </a:xfrm>
        </p:spPr>
        <p:txBody>
          <a:bodyPr/>
          <a:lstStyle/>
          <a:p>
            <a:pPr eaLnBrk="1" hangingPunct="1">
              <a:lnSpc>
                <a:spcPct val="105000"/>
              </a:lnSpc>
              <a:buFont typeface="Wingdings" panose="05000000000000000000" pitchFamily="2" charset="2"/>
              <a:buNone/>
            </a:pPr>
            <a:r>
              <a:rPr lang="zh-CN" altLang="en-US" sz="2400"/>
              <a:t>对式</a:t>
            </a:r>
            <a:r>
              <a:rPr lang="en-US" altLang="zh-CN" sz="2400"/>
              <a:t>4.1</a:t>
            </a:r>
            <a:r>
              <a:rPr lang="zh-CN" altLang="en-US" sz="2400"/>
              <a:t>进行化简和变换可得到如下两个逻辑函数表达式：</a:t>
            </a:r>
          </a:p>
        </p:txBody>
      </p:sp>
      <p:sp>
        <p:nvSpPr>
          <p:cNvPr id="10244" name="Rectangle 5">
            <a:extLst>
              <a:ext uri="{FF2B5EF4-FFF2-40B4-BE49-F238E27FC236}">
                <a16:creationId xmlns:a16="http://schemas.microsoft.com/office/drawing/2014/main" id="{39FF13FC-D062-0B39-3A9E-F5FD784BE58A}"/>
              </a:ext>
            </a:extLst>
          </p:cNvPr>
          <p:cNvSpPr>
            <a:spLocks noChangeArrowheads="1"/>
          </p:cNvSpPr>
          <p:nvPr/>
        </p:nvSpPr>
        <p:spPr bwMode="auto">
          <a:xfrm>
            <a:off x="0" y="3324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aphicFrame>
        <p:nvGraphicFramePr>
          <p:cNvPr id="340996" name="Object 4">
            <a:extLst>
              <a:ext uri="{FF2B5EF4-FFF2-40B4-BE49-F238E27FC236}">
                <a16:creationId xmlns:a16="http://schemas.microsoft.com/office/drawing/2014/main" id="{8059B822-B34A-B2E5-227C-25E48415FB10}"/>
              </a:ext>
            </a:extLst>
          </p:cNvPr>
          <p:cNvGraphicFramePr>
            <a:graphicFrameLocks noChangeAspect="1"/>
          </p:cNvGraphicFramePr>
          <p:nvPr/>
        </p:nvGraphicFramePr>
        <p:xfrm>
          <a:off x="165100" y="1762125"/>
          <a:ext cx="7443788" cy="428625"/>
        </p:xfrm>
        <a:graphic>
          <a:graphicData uri="http://schemas.openxmlformats.org/presentationml/2006/ole">
            <mc:AlternateContent xmlns:mc="http://schemas.openxmlformats.org/markup-compatibility/2006">
              <mc:Choice xmlns:v="urn:schemas-microsoft-com:vml" Requires="v">
                <p:oleObj name="公式" r:id="rId2" imgW="4178300" imgH="241300" progId="Equation.3">
                  <p:embed/>
                </p:oleObj>
              </mc:Choice>
              <mc:Fallback>
                <p:oleObj name="公式" r:id="rId2" imgW="4178300" imgH="2413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1762125"/>
                        <a:ext cx="74437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0998" name="Object 6">
            <a:extLst>
              <a:ext uri="{FF2B5EF4-FFF2-40B4-BE49-F238E27FC236}">
                <a16:creationId xmlns:a16="http://schemas.microsoft.com/office/drawing/2014/main" id="{50730EA5-8C20-82A8-D479-A27EA89F8F11}"/>
              </a:ext>
            </a:extLst>
          </p:cNvPr>
          <p:cNvGraphicFramePr>
            <a:graphicFrameLocks noChangeAspect="1"/>
          </p:cNvGraphicFramePr>
          <p:nvPr/>
        </p:nvGraphicFramePr>
        <p:xfrm>
          <a:off x="153988" y="2641600"/>
          <a:ext cx="7331075" cy="476250"/>
        </p:xfrm>
        <a:graphic>
          <a:graphicData uri="http://schemas.openxmlformats.org/presentationml/2006/ole">
            <mc:AlternateContent xmlns:mc="http://schemas.openxmlformats.org/markup-compatibility/2006">
              <mc:Choice xmlns:v="urn:schemas-microsoft-com:vml" Requires="v">
                <p:oleObj name="公式" r:id="rId4" imgW="4025900" imgH="266700" progId="Equation.3">
                  <p:embed/>
                </p:oleObj>
              </mc:Choice>
              <mc:Fallback>
                <p:oleObj name="公式" r:id="rId4" imgW="4025900" imgH="2667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88" y="2641600"/>
                        <a:ext cx="73310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1000" name="Rectangle 8">
            <a:extLst>
              <a:ext uri="{FF2B5EF4-FFF2-40B4-BE49-F238E27FC236}">
                <a16:creationId xmlns:a16="http://schemas.microsoft.com/office/drawing/2014/main" id="{F9881C28-B0F1-0BDA-8A10-90CDEF6C4FA3}"/>
              </a:ext>
            </a:extLst>
          </p:cNvPr>
          <p:cNvSpPr>
            <a:spLocks noChangeArrowheads="1"/>
          </p:cNvSpPr>
          <p:nvPr/>
        </p:nvSpPr>
        <p:spPr bwMode="auto">
          <a:xfrm>
            <a:off x="111125" y="3330575"/>
            <a:ext cx="6670675"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2000"/>
              <a:t>(2) </a:t>
            </a:r>
            <a:r>
              <a:rPr lang="zh-CN" altLang="en-US" sz="2000"/>
              <a:t>列真值表。</a:t>
            </a:r>
            <a:endParaRPr lang="en-US" altLang="zh-CN" sz="2000"/>
          </a:p>
        </p:txBody>
      </p:sp>
      <p:graphicFrame>
        <p:nvGraphicFramePr>
          <p:cNvPr id="341024" name="Group 32">
            <a:extLst>
              <a:ext uri="{FF2B5EF4-FFF2-40B4-BE49-F238E27FC236}">
                <a16:creationId xmlns:a16="http://schemas.microsoft.com/office/drawing/2014/main" id="{F0C871A6-29C3-7E79-A095-921839B76169}"/>
              </a:ext>
            </a:extLst>
          </p:cNvPr>
          <p:cNvGraphicFramePr>
            <a:graphicFrameLocks noGrp="1"/>
          </p:cNvGraphicFramePr>
          <p:nvPr>
            <p:ph sz="half" idx="2"/>
          </p:nvPr>
        </p:nvGraphicFramePr>
        <p:xfrm>
          <a:off x="6777038" y="3236913"/>
          <a:ext cx="2139950" cy="3416300"/>
        </p:xfrm>
        <a:graphic>
          <a:graphicData uri="http://schemas.openxmlformats.org/drawingml/2006/table">
            <a:tbl>
              <a:tblPr/>
              <a:tblGrid>
                <a:gridCol w="506412">
                  <a:extLst>
                    <a:ext uri="{9D8B030D-6E8A-4147-A177-3AD203B41FA5}">
                      <a16:colId xmlns:a16="http://schemas.microsoft.com/office/drawing/2014/main" val="20000"/>
                    </a:ext>
                  </a:extLst>
                </a:gridCol>
                <a:gridCol w="511175">
                  <a:extLst>
                    <a:ext uri="{9D8B030D-6E8A-4147-A177-3AD203B41FA5}">
                      <a16:colId xmlns:a16="http://schemas.microsoft.com/office/drawing/2014/main" val="20001"/>
                    </a:ext>
                  </a:extLst>
                </a:gridCol>
                <a:gridCol w="517525">
                  <a:extLst>
                    <a:ext uri="{9D8B030D-6E8A-4147-A177-3AD203B41FA5}">
                      <a16:colId xmlns:a16="http://schemas.microsoft.com/office/drawing/2014/main" val="20002"/>
                    </a:ext>
                  </a:extLst>
                </a:gridCol>
                <a:gridCol w="604838">
                  <a:extLst>
                    <a:ext uri="{9D8B030D-6E8A-4147-A177-3AD203B41FA5}">
                      <a16:colId xmlns:a16="http://schemas.microsoft.com/office/drawing/2014/main" val="20003"/>
                    </a:ext>
                  </a:extLst>
                </a:gridCol>
              </a:tblGrid>
              <a:tr h="517544">
                <a:tc gridSpan="4">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表</a:t>
                      </a:r>
                      <a:r>
                        <a:rPr kumimoji="0" lang="en-US"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4.1 </a:t>
                      </a:r>
                      <a:r>
                        <a:rPr kumimoji="0" lang="zh-CN" alt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例</a:t>
                      </a:r>
                      <a:r>
                        <a:rPr kumimoji="0" lang="en-US"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4.1</a:t>
                      </a:r>
                      <a:r>
                        <a:rPr kumimoji="0" lang="zh-CN" alt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真值表</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3207">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a:t>
                      </a:r>
                      <a:endParaRPr kumimoji="0" lang="en-US" altLang="zh-CN" sz="1800" b="0" i="0" u="none" strike="noStrike" cap="none" normalizeH="0" baseline="0" dirty="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5549">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0" i="0" u="none" strike="noStrike" cap="none" normalizeH="0" baseline="0" dirty="0">
                        <a:ln>
                          <a:noFill/>
                        </a:ln>
                        <a:solidFill>
                          <a:schemeClr val="tx1"/>
                        </a:solidFill>
                        <a:effectLst/>
                        <a:latin typeface="Arial" pitchFamily="34" charset="0"/>
                        <a:ea typeface="宋体" pitchFamily="2" charset="-122"/>
                      </a:endParaRPr>
                    </a:p>
                  </a:txBody>
                  <a:tcPr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41025" name="Rectangle 33">
            <a:extLst>
              <a:ext uri="{FF2B5EF4-FFF2-40B4-BE49-F238E27FC236}">
                <a16:creationId xmlns:a16="http://schemas.microsoft.com/office/drawing/2014/main" id="{F42EA5D3-A982-77CB-4DC1-59FDDC4FF242}"/>
              </a:ext>
            </a:extLst>
          </p:cNvPr>
          <p:cNvSpPr>
            <a:spLocks noChangeArrowheads="1"/>
          </p:cNvSpPr>
          <p:nvPr/>
        </p:nvSpPr>
        <p:spPr bwMode="auto">
          <a:xfrm>
            <a:off x="7881938" y="1811338"/>
            <a:ext cx="13049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（式</a:t>
            </a:r>
            <a:r>
              <a:rPr lang="en-US" altLang="zh-CN" sz="1800"/>
              <a:t>4.2</a:t>
            </a:r>
            <a:r>
              <a:rPr lang="zh-CN" altLang="en-US" sz="1800"/>
              <a:t>） </a:t>
            </a:r>
          </a:p>
        </p:txBody>
      </p:sp>
      <p:sp>
        <p:nvSpPr>
          <p:cNvPr id="341026" name="Rectangle 34">
            <a:extLst>
              <a:ext uri="{FF2B5EF4-FFF2-40B4-BE49-F238E27FC236}">
                <a16:creationId xmlns:a16="http://schemas.microsoft.com/office/drawing/2014/main" id="{1810A61B-C1C9-EAF7-926D-E2EF953B436D}"/>
              </a:ext>
            </a:extLst>
          </p:cNvPr>
          <p:cNvSpPr>
            <a:spLocks noChangeArrowheads="1"/>
          </p:cNvSpPr>
          <p:nvPr/>
        </p:nvSpPr>
        <p:spPr bwMode="auto">
          <a:xfrm>
            <a:off x="7881938" y="2649538"/>
            <a:ext cx="13049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（式</a:t>
            </a:r>
            <a:r>
              <a:rPr lang="en-US" altLang="zh-CN" sz="1800"/>
              <a:t>4.3</a:t>
            </a:r>
            <a:r>
              <a:rPr lang="zh-CN" altLang="en-US" sz="1800"/>
              <a:t>） </a:t>
            </a:r>
          </a:p>
        </p:txBody>
      </p:sp>
      <p:sp>
        <p:nvSpPr>
          <p:cNvPr id="2" name="矩形 1">
            <a:extLst>
              <a:ext uri="{FF2B5EF4-FFF2-40B4-BE49-F238E27FC236}">
                <a16:creationId xmlns:a16="http://schemas.microsoft.com/office/drawing/2014/main" id="{AA0D2A12-3F5D-E50E-4546-644E454B263B}"/>
              </a:ext>
            </a:extLst>
          </p:cNvPr>
          <p:cNvSpPr>
            <a:spLocks noChangeArrowheads="1"/>
          </p:cNvSpPr>
          <p:nvPr/>
        </p:nvSpPr>
        <p:spPr bwMode="auto">
          <a:xfrm>
            <a:off x="200025" y="1328738"/>
            <a:ext cx="1030288" cy="357187"/>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05000"/>
              </a:lnSpc>
              <a:spcBef>
                <a:spcPct val="0"/>
              </a:spcBef>
              <a:buClrTx/>
              <a:buSzTx/>
              <a:buFont typeface="Wingdings" panose="05000000000000000000" pitchFamily="2" charset="2"/>
              <a:buNone/>
            </a:pPr>
            <a:r>
              <a:rPr lang="zh-CN" altLang="en-US" sz="1800"/>
              <a:t>方案一</a:t>
            </a:r>
          </a:p>
        </p:txBody>
      </p:sp>
      <p:sp>
        <p:nvSpPr>
          <p:cNvPr id="33" name="矩形 32">
            <a:extLst>
              <a:ext uri="{FF2B5EF4-FFF2-40B4-BE49-F238E27FC236}">
                <a16:creationId xmlns:a16="http://schemas.microsoft.com/office/drawing/2014/main" id="{84215F70-2154-CC5C-95F4-3177FC28B4D2}"/>
              </a:ext>
            </a:extLst>
          </p:cNvPr>
          <p:cNvSpPr>
            <a:spLocks noChangeArrowheads="1"/>
          </p:cNvSpPr>
          <p:nvPr/>
        </p:nvSpPr>
        <p:spPr bwMode="auto">
          <a:xfrm>
            <a:off x="182563" y="2276475"/>
            <a:ext cx="1028700" cy="355600"/>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05000"/>
              </a:lnSpc>
              <a:spcBef>
                <a:spcPct val="0"/>
              </a:spcBef>
              <a:buClrTx/>
              <a:buSzTx/>
              <a:buFont typeface="Wingdings" panose="05000000000000000000" pitchFamily="2" charset="2"/>
              <a:buNone/>
            </a:pPr>
            <a:r>
              <a:rPr lang="zh-CN" altLang="en-US" sz="1800"/>
              <a:t>方案二</a:t>
            </a:r>
          </a:p>
        </p:txBody>
      </p:sp>
      <p:sp>
        <p:nvSpPr>
          <p:cNvPr id="3" name="矩形 2">
            <a:extLst>
              <a:ext uri="{FF2B5EF4-FFF2-40B4-BE49-F238E27FC236}">
                <a16:creationId xmlns:a16="http://schemas.microsoft.com/office/drawing/2014/main" id="{78D3AB78-789E-F9EC-AEFD-9B838BB2E2BC}"/>
              </a:ext>
            </a:extLst>
          </p:cNvPr>
          <p:cNvSpPr>
            <a:spLocks noChangeArrowheads="1"/>
          </p:cNvSpPr>
          <p:nvPr/>
        </p:nvSpPr>
        <p:spPr bwMode="auto">
          <a:xfrm>
            <a:off x="104775" y="4157663"/>
            <a:ext cx="45720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2000"/>
              <a:t>(3) </a:t>
            </a:r>
            <a:r>
              <a:rPr lang="zh-CN" altLang="en-US" sz="2000"/>
              <a:t>分析逻辑功能。</a:t>
            </a:r>
            <a:endParaRPr lang="en-US" altLang="zh-CN" sz="2000"/>
          </a:p>
          <a:p>
            <a:pPr eaLnBrk="1" hangingPunct="1">
              <a:lnSpc>
                <a:spcPct val="150000"/>
              </a:lnSpc>
              <a:spcBef>
                <a:spcPct val="0"/>
              </a:spcBef>
              <a:buClrTx/>
              <a:buSzTx/>
              <a:buFontTx/>
              <a:buNone/>
            </a:pPr>
            <a:endParaRPr lang="en-US" altLang="zh-CN" sz="2000"/>
          </a:p>
          <a:p>
            <a:pPr eaLnBrk="1" hangingPunct="1">
              <a:lnSpc>
                <a:spcPct val="150000"/>
              </a:lnSpc>
              <a:spcBef>
                <a:spcPct val="0"/>
              </a:spcBef>
              <a:buClrTx/>
              <a:buSzTx/>
              <a:buFontTx/>
              <a:buNone/>
            </a:pPr>
            <a:r>
              <a:rPr lang="zh-CN" altLang="en-US" sz="2000"/>
              <a:t>电路称为</a:t>
            </a:r>
            <a:r>
              <a:rPr lang="zh-CN" altLang="en-US" sz="2000">
                <a:latin typeface="Arial" panose="020B0604020202020204" pitchFamily="34" charset="0"/>
              </a:rPr>
              <a:t>“</a:t>
            </a:r>
            <a:r>
              <a:rPr lang="zh-CN" altLang="en-US" sz="2000"/>
              <a:t>不一致电路</a:t>
            </a:r>
            <a:r>
              <a:rPr lang="zh-CN" altLang="en-US" sz="2000">
                <a:latin typeface="Arial" panose="020B0604020202020204" pitchFamily="34" charset="0"/>
              </a:rPr>
              <a:t>”</a:t>
            </a:r>
            <a:r>
              <a:rPr lang="zh-CN" altLang="en-US" sz="20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40996"/>
                                        </p:tgtEl>
                                        <p:attrNameLst>
                                          <p:attrName>style.visibility</p:attrName>
                                        </p:attrNameLst>
                                      </p:cBhvr>
                                      <p:to>
                                        <p:strVal val="visible"/>
                                      </p:to>
                                    </p:set>
                                    <p:animEffect transition="in" filter="barn(inVertical)">
                                      <p:cBhvr>
                                        <p:cTn id="10" dur="500"/>
                                        <p:tgtEl>
                                          <p:spTgt spid="34099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41025"/>
                                        </p:tgtEl>
                                        <p:attrNameLst>
                                          <p:attrName>style.visibility</p:attrName>
                                        </p:attrNameLst>
                                      </p:cBhvr>
                                      <p:to>
                                        <p:strVal val="visible"/>
                                      </p:to>
                                    </p:set>
                                    <p:animEffect transition="in" filter="barn(inVertical)">
                                      <p:cBhvr>
                                        <p:cTn id="13" dur="500"/>
                                        <p:tgtEl>
                                          <p:spTgt spid="34102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arn(inVertical)">
                                      <p:cBhvr>
                                        <p:cTn id="18" dur="500"/>
                                        <p:tgtEl>
                                          <p:spTgt spid="33"/>
                                        </p:tgtEl>
                                      </p:cBhvr>
                                    </p:animEffect>
                                  </p:childTnLst>
                                </p:cTn>
                              </p:par>
                              <p:par>
                                <p:cTn id="19" presetID="16" presetClass="entr" presetSubtype="21" fill="hold" nodeType="withEffect">
                                  <p:stCondLst>
                                    <p:cond delay="0"/>
                                  </p:stCondLst>
                                  <p:childTnLst>
                                    <p:set>
                                      <p:cBhvr>
                                        <p:cTn id="20" dur="1" fill="hold">
                                          <p:stCondLst>
                                            <p:cond delay="0"/>
                                          </p:stCondLst>
                                        </p:cTn>
                                        <p:tgtEl>
                                          <p:spTgt spid="340998"/>
                                        </p:tgtEl>
                                        <p:attrNameLst>
                                          <p:attrName>style.visibility</p:attrName>
                                        </p:attrNameLst>
                                      </p:cBhvr>
                                      <p:to>
                                        <p:strVal val="visible"/>
                                      </p:to>
                                    </p:set>
                                    <p:animEffect transition="in" filter="barn(inVertical)">
                                      <p:cBhvr>
                                        <p:cTn id="21" dur="500"/>
                                        <p:tgtEl>
                                          <p:spTgt spid="34099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41026"/>
                                        </p:tgtEl>
                                        <p:attrNameLst>
                                          <p:attrName>style.visibility</p:attrName>
                                        </p:attrNameLst>
                                      </p:cBhvr>
                                      <p:to>
                                        <p:strVal val="visible"/>
                                      </p:to>
                                    </p:set>
                                    <p:animEffect transition="in" filter="barn(inVertical)">
                                      <p:cBhvr>
                                        <p:cTn id="24" dur="500"/>
                                        <p:tgtEl>
                                          <p:spTgt spid="34102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41000">
                                            <p:txEl>
                                              <p:pRg st="0" end="0"/>
                                            </p:txEl>
                                          </p:spTgt>
                                        </p:tgtEl>
                                        <p:attrNameLst>
                                          <p:attrName>style.visibility</p:attrName>
                                        </p:attrNameLst>
                                      </p:cBhvr>
                                      <p:to>
                                        <p:strVal val="visible"/>
                                      </p:to>
                                    </p:set>
                                    <p:anim calcmode="lin" valueType="num">
                                      <p:cBhvr additive="base">
                                        <p:cTn id="29" dur="500" fill="hold"/>
                                        <p:tgtEl>
                                          <p:spTgt spid="34100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410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1" fill="hold" nodeType="clickEffect">
                                  <p:stCondLst>
                                    <p:cond delay="0"/>
                                  </p:stCondLst>
                                  <p:childTnLst>
                                    <p:set>
                                      <p:cBhvr>
                                        <p:cTn id="34" dur="1" fill="hold">
                                          <p:stCondLst>
                                            <p:cond delay="0"/>
                                          </p:stCondLst>
                                        </p:cTn>
                                        <p:tgtEl>
                                          <p:spTgt spid="341024"/>
                                        </p:tgtEl>
                                        <p:attrNameLst>
                                          <p:attrName>style.visibility</p:attrName>
                                        </p:attrNameLst>
                                      </p:cBhvr>
                                      <p:to>
                                        <p:strVal val="visible"/>
                                      </p:to>
                                    </p:set>
                                    <p:animEffect transition="in" filter="barn(inVertical)">
                                      <p:cBhvr>
                                        <p:cTn id="35" dur="500"/>
                                        <p:tgtEl>
                                          <p:spTgt spid="34102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inVertical)">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0" grpId="0" build="p"/>
      <p:bldP spid="341025" grpId="0"/>
      <p:bldP spid="341026" grpId="0"/>
      <p:bldP spid="2" grpId="0" animBg="1"/>
      <p:bldP spid="33" grpId="0" animBg="1"/>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object 3">
            <a:extLst>
              <a:ext uri="{FF2B5EF4-FFF2-40B4-BE49-F238E27FC236}">
                <a16:creationId xmlns:a16="http://schemas.microsoft.com/office/drawing/2014/main" id="{D689604B-9019-FB11-BF6E-C97AC14982B4}"/>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的运算符</a:t>
            </a:r>
            <a:endParaRPr lang="zh-CN" altLang="zh-CN" sz="2400">
              <a:solidFill>
                <a:schemeClr val="tx2"/>
              </a:solidFill>
            </a:endParaRPr>
          </a:p>
        </p:txBody>
      </p:sp>
      <p:sp>
        <p:nvSpPr>
          <p:cNvPr id="79875" name="矩形 1">
            <a:extLst>
              <a:ext uri="{FF2B5EF4-FFF2-40B4-BE49-F238E27FC236}">
                <a16:creationId xmlns:a16="http://schemas.microsoft.com/office/drawing/2014/main" id="{E360070D-B21B-04C8-3F59-5420F8280830}"/>
              </a:ext>
            </a:extLst>
          </p:cNvPr>
          <p:cNvSpPr>
            <a:spLocks noChangeArrowheads="1"/>
          </p:cNvSpPr>
          <p:nvPr/>
        </p:nvSpPr>
        <p:spPr bwMode="auto">
          <a:xfrm>
            <a:off x="4838700" y="107950"/>
            <a:ext cx="3957638" cy="1076325"/>
          </a:xfrm>
          <a:prstGeom prst="rect">
            <a:avLst/>
          </a:prstGeom>
          <a:solidFill>
            <a:srgbClr val="FF99FF"/>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sz="1600"/>
              <a:t>设有如下定义：</a:t>
            </a:r>
          </a:p>
          <a:p>
            <a:pPr eaLnBrk="1" hangingPunct="1">
              <a:spcBef>
                <a:spcPct val="0"/>
              </a:spcBef>
              <a:buClrTx/>
              <a:buSzTx/>
              <a:buFontTx/>
              <a:buNone/>
            </a:pPr>
            <a:r>
              <a:rPr lang="pl-PL" altLang="zh-CN" sz="1600"/>
              <a:t>wier[3:0] A=4’b0101,B=4’b0011,X;</a:t>
            </a:r>
            <a:endParaRPr lang="zh-CN" altLang="zh-CN" sz="1600"/>
          </a:p>
          <a:p>
            <a:pPr eaLnBrk="1" hangingPunct="1">
              <a:spcBef>
                <a:spcPct val="0"/>
              </a:spcBef>
              <a:buClrTx/>
              <a:buSzTx/>
              <a:buFontTx/>
              <a:buNone/>
            </a:pPr>
            <a:r>
              <a:rPr lang="de-DE" altLang="zh-CN" sz="1600"/>
              <a:t>wier[7:0] C=8’h00;</a:t>
            </a:r>
            <a:endParaRPr lang="zh-CN" altLang="zh-CN" sz="1600"/>
          </a:p>
          <a:p>
            <a:pPr eaLnBrk="1" hangingPunct="1">
              <a:spcBef>
                <a:spcPct val="0"/>
              </a:spcBef>
              <a:buClrTx/>
              <a:buSzTx/>
              <a:buFontTx/>
              <a:buNone/>
            </a:pPr>
            <a:r>
              <a:rPr lang="de-DE" altLang="zh-CN" sz="1600"/>
              <a:t>wire F=0;</a:t>
            </a:r>
            <a:endParaRPr lang="zh-CN" altLang="en-US" sz="1600"/>
          </a:p>
        </p:txBody>
      </p:sp>
      <p:graphicFrame>
        <p:nvGraphicFramePr>
          <p:cNvPr id="5" name="表格 4">
            <a:extLst>
              <a:ext uri="{FF2B5EF4-FFF2-40B4-BE49-F238E27FC236}">
                <a16:creationId xmlns:a16="http://schemas.microsoft.com/office/drawing/2014/main" id="{683C4F59-05B3-EA87-6DC5-D442820155BF}"/>
              </a:ext>
            </a:extLst>
          </p:cNvPr>
          <p:cNvGraphicFramePr>
            <a:graphicFrameLocks noGrp="1"/>
          </p:cNvGraphicFramePr>
          <p:nvPr/>
        </p:nvGraphicFramePr>
        <p:xfrm>
          <a:off x="534988" y="1330325"/>
          <a:ext cx="7961312" cy="5181600"/>
        </p:xfrm>
        <a:graphic>
          <a:graphicData uri="http://schemas.openxmlformats.org/drawingml/2006/table">
            <a:tbl>
              <a:tblPr firstRow="1" firstCol="1" lastRow="1" lastCol="1" bandRow="1" bandCol="1">
                <a:tableStyleId>{2D5ABB26-0587-4C30-8999-92F81FD0307C}</a:tableStyleId>
              </a:tblPr>
              <a:tblGrid>
                <a:gridCol w="1249705">
                  <a:extLst>
                    <a:ext uri="{9D8B030D-6E8A-4147-A177-3AD203B41FA5}">
                      <a16:colId xmlns:a16="http://schemas.microsoft.com/office/drawing/2014/main" val="20000"/>
                    </a:ext>
                  </a:extLst>
                </a:gridCol>
                <a:gridCol w="2356848">
                  <a:extLst>
                    <a:ext uri="{9D8B030D-6E8A-4147-A177-3AD203B41FA5}">
                      <a16:colId xmlns:a16="http://schemas.microsoft.com/office/drawing/2014/main" val="20001"/>
                    </a:ext>
                  </a:extLst>
                </a:gridCol>
                <a:gridCol w="1941759">
                  <a:extLst>
                    <a:ext uri="{9D8B030D-6E8A-4147-A177-3AD203B41FA5}">
                      <a16:colId xmlns:a16="http://schemas.microsoft.com/office/drawing/2014/main" val="20002"/>
                    </a:ext>
                  </a:extLst>
                </a:gridCol>
                <a:gridCol w="2413000">
                  <a:extLst>
                    <a:ext uri="{9D8B030D-6E8A-4147-A177-3AD203B41FA5}">
                      <a16:colId xmlns:a16="http://schemas.microsoft.com/office/drawing/2014/main" val="20003"/>
                    </a:ext>
                  </a:extLst>
                </a:gridCol>
              </a:tblGrid>
              <a:tr h="284545">
                <a:tc>
                  <a:txBody>
                    <a:bodyPr/>
                    <a:lstStyle/>
                    <a:p>
                      <a:pPr algn="ctr">
                        <a:lnSpc>
                          <a:spcPct val="125000"/>
                        </a:lnSpc>
                        <a:spcAft>
                          <a:spcPts val="0"/>
                        </a:spcAft>
                      </a:pPr>
                      <a:r>
                        <a:rPr lang="zh-CN" sz="1700" b="1" kern="100" dirty="0">
                          <a:effectLst/>
                        </a:rPr>
                        <a:t>操作类别</a:t>
                      </a:r>
                      <a:endParaRPr lang="zh-CN" sz="1700" b="1" kern="100" dirty="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algn="ctr">
                        <a:lnSpc>
                          <a:spcPct val="125000"/>
                        </a:lnSpc>
                        <a:spcAft>
                          <a:spcPts val="0"/>
                        </a:spcAft>
                      </a:pPr>
                      <a:r>
                        <a:rPr lang="zh-CN" sz="1700" b="1" kern="100">
                          <a:effectLst/>
                        </a:rPr>
                        <a:t>运算符及其含义</a:t>
                      </a:r>
                      <a:endParaRPr lang="zh-CN" sz="1700" b="1" kern="10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algn="ctr">
                        <a:lnSpc>
                          <a:spcPct val="125000"/>
                        </a:lnSpc>
                        <a:spcAft>
                          <a:spcPts val="0"/>
                        </a:spcAft>
                      </a:pPr>
                      <a:r>
                        <a:rPr lang="zh-CN" sz="1700" b="1" kern="100">
                          <a:effectLst/>
                        </a:rPr>
                        <a:t>例子</a:t>
                      </a:r>
                      <a:endParaRPr lang="zh-CN" sz="1700" b="1" kern="10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algn="ctr">
                        <a:lnSpc>
                          <a:spcPct val="125000"/>
                        </a:lnSpc>
                        <a:spcAft>
                          <a:spcPts val="0"/>
                        </a:spcAft>
                      </a:pPr>
                      <a:r>
                        <a:rPr lang="zh-CN" sz="1700" b="1" kern="100">
                          <a:effectLst/>
                        </a:rPr>
                        <a:t>运算结果</a:t>
                      </a:r>
                      <a:endParaRPr lang="zh-CN" sz="1700" b="1" kern="10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extLst>
                  <a:ext uri="{0D108BD9-81ED-4DB2-BD59-A6C34878D82A}">
                    <a16:rowId xmlns:a16="http://schemas.microsoft.com/office/drawing/2014/main" val="10000"/>
                  </a:ext>
                </a:extLst>
              </a:tr>
              <a:tr h="1551826">
                <a:tc>
                  <a:txBody>
                    <a:bodyPr/>
                    <a:lstStyle/>
                    <a:p>
                      <a:pPr algn="ctr">
                        <a:lnSpc>
                          <a:spcPct val="125000"/>
                        </a:lnSpc>
                        <a:spcAft>
                          <a:spcPts val="0"/>
                        </a:spcAft>
                      </a:pPr>
                      <a:r>
                        <a:rPr lang="zh-CN" sz="1700" b="1" kern="100" dirty="0">
                          <a:effectLst/>
                        </a:rPr>
                        <a:t>算术运算</a:t>
                      </a:r>
                      <a:endParaRPr lang="zh-CN" sz="1700" b="1" kern="100" dirty="0">
                        <a:effectLst/>
                        <a:latin typeface="Times New Roman"/>
                        <a:ea typeface="宋体"/>
                      </a:endParaRPr>
                    </a:p>
                  </a:txBody>
                  <a:tcPr marL="55179" marR="551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a:lnSpc>
                          <a:spcPct val="125000"/>
                        </a:lnSpc>
                        <a:spcAft>
                          <a:spcPts val="0"/>
                        </a:spcAft>
                      </a:pPr>
                      <a:r>
                        <a:rPr lang="en-US" sz="1700" b="1" kern="100" dirty="0">
                          <a:effectLst/>
                        </a:rPr>
                        <a:t>+</a:t>
                      </a:r>
                      <a:r>
                        <a:rPr lang="zh-CN" sz="1700" b="1" kern="100" dirty="0">
                          <a:effectLst/>
                        </a:rPr>
                        <a:t>　　　</a:t>
                      </a:r>
                      <a:r>
                        <a:rPr lang="en-US" sz="1700" b="1" kern="100" dirty="0">
                          <a:effectLst/>
                        </a:rPr>
                        <a:t>(</a:t>
                      </a:r>
                      <a:r>
                        <a:rPr lang="zh-CN" sz="1700" b="1" kern="100" dirty="0">
                          <a:effectLst/>
                        </a:rPr>
                        <a:t>加</a:t>
                      </a:r>
                      <a:r>
                        <a:rPr lang="en-US" sz="1700" b="1" kern="100" dirty="0">
                          <a:effectLst/>
                        </a:rPr>
                        <a:t>)</a:t>
                      </a:r>
                      <a:endParaRPr lang="zh-CN" sz="1700" b="1" kern="100" dirty="0">
                        <a:effectLst/>
                      </a:endParaRPr>
                    </a:p>
                    <a:p>
                      <a:pPr marL="266700" indent="0" algn="l">
                        <a:lnSpc>
                          <a:spcPct val="125000"/>
                        </a:lnSpc>
                        <a:spcAft>
                          <a:spcPts val="0"/>
                        </a:spcAft>
                      </a:pPr>
                      <a:r>
                        <a:rPr lang="en-US" sz="1700" b="1" kern="100" dirty="0">
                          <a:effectLst/>
                        </a:rPr>
                        <a:t>-</a:t>
                      </a:r>
                      <a:r>
                        <a:rPr lang="zh-CN" sz="1700" b="1" kern="100" dirty="0">
                          <a:effectLst/>
                        </a:rPr>
                        <a:t>　　　</a:t>
                      </a:r>
                      <a:r>
                        <a:rPr lang="en-US" altLang="zh-CN" sz="1700" b="1" kern="100" dirty="0">
                          <a:effectLst/>
                        </a:rPr>
                        <a:t> </a:t>
                      </a:r>
                      <a:r>
                        <a:rPr lang="en-US" sz="1700" b="1" kern="100" dirty="0">
                          <a:effectLst/>
                        </a:rPr>
                        <a:t>(</a:t>
                      </a:r>
                      <a:r>
                        <a:rPr lang="zh-CN" sz="1700" b="1" kern="100" dirty="0">
                          <a:effectLst/>
                        </a:rPr>
                        <a:t>减</a:t>
                      </a:r>
                      <a:r>
                        <a:rPr lang="en-US" sz="1700" b="1" kern="100" dirty="0">
                          <a:effectLst/>
                        </a:rPr>
                        <a:t>)</a:t>
                      </a:r>
                      <a:endParaRPr lang="zh-CN" sz="1700" b="1" kern="100" dirty="0">
                        <a:effectLst/>
                      </a:endParaRPr>
                    </a:p>
                    <a:p>
                      <a:pPr marL="266700" indent="0" algn="l">
                        <a:lnSpc>
                          <a:spcPct val="125000"/>
                        </a:lnSpc>
                        <a:spcAft>
                          <a:spcPts val="0"/>
                        </a:spcAft>
                      </a:pPr>
                      <a:r>
                        <a:rPr lang="en-US" sz="1700" b="1" kern="100" dirty="0">
                          <a:effectLst/>
                        </a:rPr>
                        <a:t>*</a:t>
                      </a:r>
                      <a:r>
                        <a:rPr lang="zh-CN" sz="1700" b="1" kern="100" dirty="0">
                          <a:effectLst/>
                        </a:rPr>
                        <a:t>　　　</a:t>
                      </a:r>
                      <a:r>
                        <a:rPr lang="en-US" sz="1700" b="1" kern="100" dirty="0">
                          <a:effectLst/>
                        </a:rPr>
                        <a:t>(</a:t>
                      </a:r>
                      <a:r>
                        <a:rPr lang="zh-CN" sz="1700" b="1" kern="100" dirty="0">
                          <a:effectLst/>
                        </a:rPr>
                        <a:t>乘</a:t>
                      </a:r>
                      <a:r>
                        <a:rPr lang="en-US" sz="1700" b="1" kern="100" dirty="0">
                          <a:effectLst/>
                        </a:rPr>
                        <a:t>)</a:t>
                      </a:r>
                      <a:endParaRPr lang="zh-CN" sz="1700" b="1" kern="100" dirty="0">
                        <a:effectLst/>
                      </a:endParaRPr>
                    </a:p>
                    <a:p>
                      <a:pPr marL="266700" indent="0" algn="l">
                        <a:lnSpc>
                          <a:spcPct val="125000"/>
                        </a:lnSpc>
                        <a:spcAft>
                          <a:spcPts val="0"/>
                        </a:spcAft>
                      </a:pPr>
                      <a:r>
                        <a:rPr lang="en-US" sz="1700" b="1" kern="100" dirty="0">
                          <a:effectLst/>
                        </a:rPr>
                        <a:t>/</a:t>
                      </a:r>
                      <a:r>
                        <a:rPr lang="zh-CN" sz="1700" b="1" kern="100" dirty="0">
                          <a:effectLst/>
                        </a:rPr>
                        <a:t>　　　</a:t>
                      </a:r>
                      <a:r>
                        <a:rPr lang="en-US" sz="1700" b="1" kern="100" dirty="0">
                          <a:effectLst/>
                        </a:rPr>
                        <a:t>(</a:t>
                      </a:r>
                      <a:r>
                        <a:rPr lang="zh-CN" sz="1700" b="1" kern="100" dirty="0">
                          <a:effectLst/>
                        </a:rPr>
                        <a:t>除</a:t>
                      </a:r>
                      <a:r>
                        <a:rPr lang="en-US" sz="1700" b="1" kern="100" dirty="0">
                          <a:effectLst/>
                        </a:rPr>
                        <a:t>)</a:t>
                      </a:r>
                      <a:endParaRPr lang="zh-CN" sz="1700" b="1" kern="100" dirty="0">
                        <a:effectLst/>
                      </a:endParaRPr>
                    </a:p>
                    <a:p>
                      <a:pPr marL="266700" indent="0" algn="l">
                        <a:lnSpc>
                          <a:spcPct val="125000"/>
                        </a:lnSpc>
                        <a:spcAft>
                          <a:spcPts val="0"/>
                        </a:spcAft>
                      </a:pPr>
                      <a:r>
                        <a:rPr lang="en-US" sz="1700" b="1" kern="100" dirty="0">
                          <a:effectLst/>
                        </a:rPr>
                        <a:t>%</a:t>
                      </a:r>
                      <a:r>
                        <a:rPr lang="zh-CN" sz="1700" b="1" kern="100" dirty="0">
                          <a:effectLst/>
                        </a:rPr>
                        <a:t>　　</a:t>
                      </a:r>
                      <a:r>
                        <a:rPr lang="en-US" altLang="zh-CN" sz="1700" b="1" kern="100" dirty="0">
                          <a:effectLst/>
                        </a:rPr>
                        <a:t> </a:t>
                      </a:r>
                      <a:r>
                        <a:rPr lang="en-US" sz="1700" b="1" kern="100" dirty="0">
                          <a:effectLst/>
                        </a:rPr>
                        <a:t>(</a:t>
                      </a:r>
                      <a:r>
                        <a:rPr lang="zh-CN" sz="1700" b="1" kern="100" dirty="0">
                          <a:effectLst/>
                        </a:rPr>
                        <a:t>求余</a:t>
                      </a:r>
                      <a:r>
                        <a:rPr lang="en-US" sz="1700" b="1" kern="100" dirty="0">
                          <a:effectLst/>
                        </a:rPr>
                        <a:t>)</a:t>
                      </a:r>
                      <a:endParaRPr lang="zh-CN" sz="1700" b="1" kern="100" dirty="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pt-BR" sz="1700" b="1" kern="100" dirty="0">
                          <a:solidFill>
                            <a:schemeClr val="tx1"/>
                          </a:solidFill>
                          <a:effectLst/>
                          <a:latin typeface="+mn-lt"/>
                          <a:ea typeface="+mn-ea"/>
                          <a:cs typeface="+mn-cs"/>
                        </a:rPr>
                        <a:t>X = A + B</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pt-BR" sz="1700" b="1" kern="100" dirty="0">
                          <a:solidFill>
                            <a:schemeClr val="tx1"/>
                          </a:solidFill>
                          <a:effectLst/>
                          <a:latin typeface="+mn-lt"/>
                          <a:ea typeface="+mn-ea"/>
                          <a:cs typeface="+mn-cs"/>
                        </a:rPr>
                        <a:t>X = A - B</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pt-BR" sz="1700" b="1" kern="100" dirty="0">
                          <a:solidFill>
                            <a:schemeClr val="tx1"/>
                          </a:solidFill>
                          <a:effectLst/>
                          <a:latin typeface="+mn-lt"/>
                          <a:ea typeface="+mn-ea"/>
                          <a:cs typeface="+mn-cs"/>
                        </a:rPr>
                        <a:t>X = A * B</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pt-BR" sz="1700" b="1" kern="100" dirty="0">
                          <a:solidFill>
                            <a:schemeClr val="tx1"/>
                          </a:solidFill>
                          <a:effectLst/>
                          <a:latin typeface="+mn-lt"/>
                          <a:ea typeface="+mn-ea"/>
                          <a:cs typeface="+mn-cs"/>
                        </a:rPr>
                        <a:t>X = A / B</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 = A % B</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 = 4’B1000</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 = 4’B0010</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 </a:t>
                      </a:r>
                      <a:r>
                        <a:rPr lang="zh-CN" sz="1700" b="1" kern="100" dirty="0">
                          <a:solidFill>
                            <a:schemeClr val="tx1"/>
                          </a:solidFill>
                          <a:effectLst/>
                          <a:latin typeface="+mn-lt"/>
                          <a:ea typeface="+mn-ea"/>
                          <a:cs typeface="+mn-cs"/>
                        </a:rPr>
                        <a:t>＝ </a:t>
                      </a:r>
                      <a:r>
                        <a:rPr lang="en-US" sz="1700" b="1" kern="100" dirty="0">
                          <a:solidFill>
                            <a:schemeClr val="tx1"/>
                          </a:solidFill>
                          <a:effectLst/>
                          <a:latin typeface="+mn-lt"/>
                          <a:ea typeface="+mn-ea"/>
                          <a:cs typeface="+mn-cs"/>
                        </a:rPr>
                        <a:t>4’B1111</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 </a:t>
                      </a:r>
                      <a:r>
                        <a:rPr lang="zh-CN" sz="1700" b="1" kern="100" dirty="0">
                          <a:solidFill>
                            <a:schemeClr val="tx1"/>
                          </a:solidFill>
                          <a:effectLst/>
                          <a:latin typeface="+mn-lt"/>
                          <a:ea typeface="+mn-ea"/>
                          <a:cs typeface="+mn-cs"/>
                        </a:rPr>
                        <a:t>＝</a:t>
                      </a:r>
                      <a:r>
                        <a:rPr lang="en-US" sz="1700" b="1" kern="100" dirty="0">
                          <a:solidFill>
                            <a:schemeClr val="tx1"/>
                          </a:solidFill>
                          <a:effectLst/>
                          <a:latin typeface="+mn-lt"/>
                          <a:ea typeface="+mn-ea"/>
                          <a:cs typeface="+mn-cs"/>
                        </a:rPr>
                        <a:t> 4’B0001</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 </a:t>
                      </a:r>
                      <a:r>
                        <a:rPr lang="zh-CN" sz="1700" b="1" kern="100" dirty="0">
                          <a:solidFill>
                            <a:schemeClr val="tx1"/>
                          </a:solidFill>
                          <a:effectLst/>
                          <a:latin typeface="+mn-lt"/>
                          <a:ea typeface="+mn-ea"/>
                          <a:cs typeface="+mn-cs"/>
                        </a:rPr>
                        <a:t>＝</a:t>
                      </a:r>
                      <a:r>
                        <a:rPr lang="en-US" sz="1700" b="1" kern="100" dirty="0">
                          <a:solidFill>
                            <a:schemeClr val="tx1"/>
                          </a:solidFill>
                          <a:effectLst/>
                          <a:latin typeface="+mn-lt"/>
                          <a:ea typeface="+mn-ea"/>
                          <a:cs typeface="+mn-cs"/>
                        </a:rPr>
                        <a:t> 4’B0010</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extLst>
                  <a:ext uri="{0D108BD9-81ED-4DB2-BD59-A6C34878D82A}">
                    <a16:rowId xmlns:a16="http://schemas.microsoft.com/office/drawing/2014/main" val="10001"/>
                  </a:ext>
                </a:extLst>
              </a:tr>
              <a:tr h="914621">
                <a:tc>
                  <a:txBody>
                    <a:bodyPr/>
                    <a:lstStyle/>
                    <a:p>
                      <a:pPr algn="ctr">
                        <a:lnSpc>
                          <a:spcPct val="125000"/>
                        </a:lnSpc>
                        <a:spcAft>
                          <a:spcPts val="0"/>
                        </a:spcAft>
                      </a:pPr>
                      <a:r>
                        <a:rPr lang="zh-CN" sz="1700" b="1" kern="100">
                          <a:effectLst/>
                        </a:rPr>
                        <a:t>逻辑运算</a:t>
                      </a:r>
                      <a:endParaRPr lang="zh-CN" sz="1700" b="1" kern="100">
                        <a:effectLst/>
                        <a:latin typeface="Times New Roman"/>
                        <a:ea typeface="宋体"/>
                      </a:endParaRPr>
                    </a:p>
                  </a:txBody>
                  <a:tcPr marL="55179" marR="551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　　</a:t>
                      </a:r>
                      <a:r>
                        <a:rPr lang="en-US" altLang="zh-CN" sz="1700" b="1" kern="100" dirty="0">
                          <a:solidFill>
                            <a:schemeClr val="tx1"/>
                          </a:solidFill>
                          <a:effectLst/>
                          <a:latin typeface="+mn-lt"/>
                          <a:ea typeface="+mn-ea"/>
                          <a:cs typeface="+mn-cs"/>
                        </a:rPr>
                        <a:t>    </a:t>
                      </a: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逻辑非</a:t>
                      </a:r>
                      <a:r>
                        <a:rPr lang="en-US" sz="1700" b="1" kern="100" dirty="0">
                          <a:solidFill>
                            <a:schemeClr val="tx1"/>
                          </a:solidFill>
                          <a:effectLst/>
                          <a:latin typeface="+mn-lt"/>
                          <a:ea typeface="+mn-ea"/>
                          <a:cs typeface="+mn-cs"/>
                        </a:rPr>
                        <a:t>)</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&amp;&amp;</a:t>
                      </a:r>
                      <a:r>
                        <a:rPr lang="zh-CN" sz="1700" b="1" kern="100" dirty="0">
                          <a:solidFill>
                            <a:schemeClr val="tx1"/>
                          </a:solidFill>
                          <a:effectLst/>
                          <a:latin typeface="+mn-lt"/>
                          <a:ea typeface="+mn-ea"/>
                          <a:cs typeface="+mn-cs"/>
                        </a:rPr>
                        <a:t>　　</a:t>
                      </a: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逻辑与</a:t>
                      </a:r>
                      <a:r>
                        <a:rPr lang="en-US" sz="1700" b="1" kern="100" dirty="0">
                          <a:solidFill>
                            <a:schemeClr val="tx1"/>
                          </a:solidFill>
                          <a:effectLst/>
                          <a:latin typeface="+mn-lt"/>
                          <a:ea typeface="+mn-ea"/>
                          <a:cs typeface="+mn-cs"/>
                        </a:rPr>
                        <a:t>)</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　　</a:t>
                      </a:r>
                      <a:r>
                        <a:rPr lang="en-US" altLang="zh-CN" sz="1700" b="1" kern="100" dirty="0">
                          <a:solidFill>
                            <a:schemeClr val="tx1"/>
                          </a:solidFill>
                          <a:effectLst/>
                          <a:latin typeface="+mn-lt"/>
                          <a:ea typeface="+mn-ea"/>
                          <a:cs typeface="+mn-cs"/>
                        </a:rPr>
                        <a:t> </a:t>
                      </a: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逻辑或</a:t>
                      </a:r>
                      <a:r>
                        <a:rPr lang="en-US" sz="1700" b="1" kern="100" dirty="0">
                          <a:solidFill>
                            <a:schemeClr val="tx1"/>
                          </a:solidFill>
                          <a:effectLst/>
                          <a:latin typeface="+mn-lt"/>
                          <a:ea typeface="+mn-ea"/>
                          <a:cs typeface="+mn-cs"/>
                        </a:rPr>
                        <a:t>)</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C = !(A == B)</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C = A &amp;&amp; 0</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C = A || 0</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C = 1</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C = 0</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C = 1</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extLst>
                  <a:ext uri="{0D108BD9-81ED-4DB2-BD59-A6C34878D82A}">
                    <a16:rowId xmlns:a16="http://schemas.microsoft.com/office/drawing/2014/main" val="10002"/>
                  </a:ext>
                </a:extLst>
              </a:tr>
              <a:tr h="1548262">
                <a:tc>
                  <a:txBody>
                    <a:bodyPr/>
                    <a:lstStyle/>
                    <a:p>
                      <a:pPr algn="ctr">
                        <a:lnSpc>
                          <a:spcPct val="125000"/>
                        </a:lnSpc>
                        <a:spcAft>
                          <a:spcPts val="0"/>
                        </a:spcAft>
                      </a:pPr>
                      <a:r>
                        <a:rPr lang="zh-CN" sz="1700" b="1" kern="100">
                          <a:effectLst/>
                        </a:rPr>
                        <a:t>位运算</a:t>
                      </a:r>
                      <a:endParaRPr lang="zh-CN" sz="1700" b="1" kern="100">
                        <a:effectLst/>
                        <a:latin typeface="Times New Roman"/>
                        <a:ea typeface="宋体"/>
                      </a:endParaRPr>
                    </a:p>
                  </a:txBody>
                  <a:tcPr marL="55179" marR="551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　　</a:t>
                      </a:r>
                      <a:r>
                        <a:rPr lang="en-US" altLang="zh-CN" sz="1700" b="1" kern="100" dirty="0">
                          <a:solidFill>
                            <a:schemeClr val="tx1"/>
                          </a:solidFill>
                          <a:effectLst/>
                          <a:latin typeface="+mn-lt"/>
                          <a:ea typeface="+mn-ea"/>
                          <a:cs typeface="+mn-cs"/>
                        </a:rPr>
                        <a:t>   </a:t>
                      </a: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位取反</a:t>
                      </a:r>
                      <a:r>
                        <a:rPr lang="en-US" sz="1700" b="1" kern="100" dirty="0">
                          <a:solidFill>
                            <a:schemeClr val="tx1"/>
                          </a:solidFill>
                          <a:effectLst/>
                          <a:latin typeface="+mn-lt"/>
                          <a:ea typeface="+mn-ea"/>
                          <a:cs typeface="+mn-cs"/>
                        </a:rPr>
                        <a:t>)</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&amp;</a:t>
                      </a:r>
                      <a:r>
                        <a:rPr lang="zh-CN" sz="1700" b="1" kern="100" dirty="0">
                          <a:solidFill>
                            <a:schemeClr val="tx1"/>
                          </a:solidFill>
                          <a:effectLst/>
                          <a:latin typeface="+mn-lt"/>
                          <a:ea typeface="+mn-ea"/>
                          <a:cs typeface="+mn-cs"/>
                        </a:rPr>
                        <a:t>　　　</a:t>
                      </a: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与</a:t>
                      </a:r>
                      <a:r>
                        <a:rPr lang="en-US" sz="1700" b="1" kern="100" dirty="0">
                          <a:solidFill>
                            <a:schemeClr val="tx1"/>
                          </a:solidFill>
                          <a:effectLst/>
                          <a:latin typeface="+mn-lt"/>
                          <a:ea typeface="+mn-ea"/>
                          <a:cs typeface="+mn-cs"/>
                        </a:rPr>
                        <a:t>)</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　　　</a:t>
                      </a: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或</a:t>
                      </a:r>
                      <a:r>
                        <a:rPr lang="en-US" sz="1700" b="1" kern="100" dirty="0">
                          <a:solidFill>
                            <a:schemeClr val="tx1"/>
                          </a:solidFill>
                          <a:effectLst/>
                          <a:latin typeface="+mn-lt"/>
                          <a:ea typeface="+mn-ea"/>
                          <a:cs typeface="+mn-cs"/>
                        </a:rPr>
                        <a:t>)</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　　</a:t>
                      </a:r>
                      <a:r>
                        <a:rPr lang="en-US" sz="1700" b="1" kern="100" dirty="0">
                          <a:solidFill>
                            <a:schemeClr val="tx1"/>
                          </a:solidFill>
                          <a:effectLst/>
                          <a:latin typeface="+mn-lt"/>
                          <a:ea typeface="+mn-ea"/>
                          <a:cs typeface="+mn-cs"/>
                        </a:rPr>
                        <a:t>   (</a:t>
                      </a:r>
                      <a:r>
                        <a:rPr lang="zh-CN" sz="1700" b="1" kern="100" dirty="0">
                          <a:solidFill>
                            <a:schemeClr val="tx1"/>
                          </a:solidFill>
                          <a:effectLst/>
                          <a:latin typeface="+mn-lt"/>
                          <a:ea typeface="+mn-ea"/>
                          <a:cs typeface="+mn-cs"/>
                        </a:rPr>
                        <a:t>异或</a:t>
                      </a:r>
                      <a:r>
                        <a:rPr lang="en-US" sz="1700" b="1" kern="100" dirty="0">
                          <a:solidFill>
                            <a:schemeClr val="tx1"/>
                          </a:solidFill>
                          <a:effectLst/>
                          <a:latin typeface="+mn-lt"/>
                          <a:ea typeface="+mn-ea"/>
                          <a:cs typeface="+mn-cs"/>
                        </a:rPr>
                        <a:t>)</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或</a:t>
                      </a: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　</a:t>
                      </a: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同或</a:t>
                      </a:r>
                      <a:r>
                        <a:rPr lang="en-US" sz="1700" b="1" kern="100" dirty="0">
                          <a:solidFill>
                            <a:schemeClr val="tx1"/>
                          </a:solidFill>
                          <a:effectLst/>
                          <a:latin typeface="+mn-lt"/>
                          <a:ea typeface="+mn-ea"/>
                          <a:cs typeface="+mn-cs"/>
                        </a:rPr>
                        <a:t>)</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pt-BR" sz="1700" b="1" kern="100" dirty="0">
                          <a:solidFill>
                            <a:schemeClr val="tx1"/>
                          </a:solidFill>
                          <a:effectLst/>
                          <a:latin typeface="+mn-lt"/>
                          <a:ea typeface="+mn-ea"/>
                          <a:cs typeface="+mn-cs"/>
                        </a:rPr>
                        <a:t>X = ~A</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pt-BR" sz="1700" b="1" kern="100" dirty="0">
                          <a:solidFill>
                            <a:schemeClr val="tx1"/>
                          </a:solidFill>
                          <a:effectLst/>
                          <a:latin typeface="+mn-lt"/>
                          <a:ea typeface="+mn-ea"/>
                          <a:cs typeface="+mn-cs"/>
                        </a:rPr>
                        <a:t>X = A &amp; B</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pt-BR" sz="1700" b="1" kern="100" dirty="0">
                          <a:solidFill>
                            <a:schemeClr val="tx1"/>
                          </a:solidFill>
                          <a:effectLst/>
                          <a:latin typeface="+mn-lt"/>
                          <a:ea typeface="+mn-ea"/>
                          <a:cs typeface="+mn-cs"/>
                        </a:rPr>
                        <a:t>X = A | B</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pt-BR" sz="1700" b="1" kern="100" dirty="0">
                          <a:solidFill>
                            <a:schemeClr val="tx1"/>
                          </a:solidFill>
                          <a:effectLst/>
                          <a:latin typeface="+mn-lt"/>
                          <a:ea typeface="+mn-ea"/>
                          <a:cs typeface="+mn-cs"/>
                        </a:rPr>
                        <a:t>X = A ^ B</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 = A ~^ B</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 = 4’B1010</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a:t>
                      </a:r>
                      <a:r>
                        <a:rPr lang="zh-CN" sz="1700" b="1" kern="100" dirty="0">
                          <a:solidFill>
                            <a:schemeClr val="tx1"/>
                          </a:solidFill>
                          <a:effectLst/>
                          <a:latin typeface="+mn-lt"/>
                          <a:ea typeface="+mn-ea"/>
                          <a:cs typeface="+mn-cs"/>
                        </a:rPr>
                        <a:t>＝</a:t>
                      </a:r>
                      <a:r>
                        <a:rPr lang="en-US" sz="1700" b="1" kern="100" dirty="0">
                          <a:solidFill>
                            <a:schemeClr val="tx1"/>
                          </a:solidFill>
                          <a:effectLst/>
                          <a:latin typeface="+mn-lt"/>
                          <a:ea typeface="+mn-ea"/>
                          <a:cs typeface="+mn-cs"/>
                        </a:rPr>
                        <a:t>4’B0001</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a:t>
                      </a:r>
                      <a:r>
                        <a:rPr lang="zh-CN" sz="1700" b="1" kern="100" dirty="0">
                          <a:solidFill>
                            <a:schemeClr val="tx1"/>
                          </a:solidFill>
                          <a:effectLst/>
                          <a:latin typeface="+mn-lt"/>
                          <a:ea typeface="+mn-ea"/>
                          <a:cs typeface="+mn-cs"/>
                        </a:rPr>
                        <a:t>＝</a:t>
                      </a:r>
                      <a:r>
                        <a:rPr lang="en-US" sz="1700" b="1" kern="100" dirty="0">
                          <a:solidFill>
                            <a:schemeClr val="tx1"/>
                          </a:solidFill>
                          <a:effectLst/>
                          <a:latin typeface="+mn-lt"/>
                          <a:ea typeface="+mn-ea"/>
                          <a:cs typeface="+mn-cs"/>
                        </a:rPr>
                        <a:t>4’B0111</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 = 4’B0110</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C = 4’B1001</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extLst>
                  <a:ext uri="{0D108BD9-81ED-4DB2-BD59-A6C34878D82A}">
                    <a16:rowId xmlns:a16="http://schemas.microsoft.com/office/drawing/2014/main" val="10003"/>
                  </a:ext>
                </a:extLst>
              </a:tr>
              <a:tr h="597801">
                <a:tc>
                  <a:txBody>
                    <a:bodyPr/>
                    <a:lstStyle/>
                    <a:p>
                      <a:pPr algn="ctr">
                        <a:lnSpc>
                          <a:spcPct val="125000"/>
                        </a:lnSpc>
                        <a:spcAft>
                          <a:spcPts val="0"/>
                        </a:spcAft>
                      </a:pPr>
                      <a:r>
                        <a:rPr lang="zh-CN" sz="1700" b="1" kern="100" dirty="0">
                          <a:effectLst/>
                        </a:rPr>
                        <a:t>移位运算</a:t>
                      </a:r>
                      <a:endParaRPr lang="zh-CN" sz="1700" b="1" kern="100" dirty="0">
                        <a:effectLst/>
                        <a:latin typeface="Times New Roman"/>
                        <a:ea typeface="宋体"/>
                      </a:endParaRPr>
                    </a:p>
                  </a:txBody>
                  <a:tcPr marL="55179" marR="551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&lt;&lt;       (</a:t>
                      </a:r>
                      <a:r>
                        <a:rPr lang="zh-CN" sz="1700" b="1" kern="100" dirty="0">
                          <a:solidFill>
                            <a:schemeClr val="tx1"/>
                          </a:solidFill>
                          <a:effectLst/>
                          <a:latin typeface="+mn-lt"/>
                          <a:ea typeface="+mn-ea"/>
                          <a:cs typeface="+mn-cs"/>
                        </a:rPr>
                        <a:t>左移</a:t>
                      </a:r>
                      <a:r>
                        <a:rPr lang="en-US" sz="1700" b="1" kern="100" dirty="0">
                          <a:solidFill>
                            <a:schemeClr val="tx1"/>
                          </a:solidFill>
                          <a:effectLst/>
                          <a:latin typeface="+mn-lt"/>
                          <a:ea typeface="+mn-ea"/>
                          <a:cs typeface="+mn-cs"/>
                        </a:rPr>
                        <a:t>)</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&gt;&gt;</a:t>
                      </a:r>
                      <a:r>
                        <a:rPr lang="zh-CN" sz="1700" b="1" kern="100" dirty="0">
                          <a:solidFill>
                            <a:schemeClr val="tx1"/>
                          </a:solidFill>
                          <a:effectLst/>
                          <a:latin typeface="+mn-lt"/>
                          <a:ea typeface="+mn-ea"/>
                          <a:cs typeface="+mn-cs"/>
                        </a:rPr>
                        <a:t>　　</a:t>
                      </a: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右移</a:t>
                      </a:r>
                      <a:r>
                        <a:rPr lang="en-US" sz="1700" b="1" kern="100" dirty="0">
                          <a:solidFill>
                            <a:schemeClr val="tx1"/>
                          </a:solidFill>
                          <a:effectLst/>
                          <a:latin typeface="+mn-lt"/>
                          <a:ea typeface="+mn-ea"/>
                          <a:cs typeface="+mn-cs"/>
                        </a:rPr>
                        <a:t>)</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C = A &lt;&lt; 3</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 A &gt;&gt; 2</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C = 8’B00101000</a:t>
                      </a:r>
                      <a:endParaRPr lang="zh-CN" sz="17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X = 4’B 0001</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extLst>
                  <a:ext uri="{0D108BD9-81ED-4DB2-BD59-A6C34878D82A}">
                    <a16:rowId xmlns:a16="http://schemas.microsoft.com/office/drawing/2014/main" val="10004"/>
                  </a:ext>
                </a:extLst>
              </a:tr>
              <a:tr h="284545">
                <a:tc>
                  <a:txBody>
                    <a:bodyPr/>
                    <a:lstStyle/>
                    <a:p>
                      <a:pPr algn="ctr">
                        <a:lnSpc>
                          <a:spcPct val="125000"/>
                        </a:lnSpc>
                        <a:spcAft>
                          <a:spcPts val="0"/>
                        </a:spcAft>
                      </a:pPr>
                      <a:r>
                        <a:rPr lang="zh-CN" sz="1700" b="1" kern="100">
                          <a:effectLst/>
                        </a:rPr>
                        <a:t>并位运算</a:t>
                      </a:r>
                      <a:endParaRPr lang="zh-CN" sz="1700" b="1" kern="10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zh-CN" sz="1700" b="1" kern="100" dirty="0">
                          <a:solidFill>
                            <a:schemeClr val="tx1"/>
                          </a:solidFill>
                          <a:effectLst/>
                          <a:latin typeface="+mn-lt"/>
                          <a:ea typeface="+mn-ea"/>
                          <a:cs typeface="+mn-cs"/>
                        </a:rPr>
                        <a:t>｛　｝</a:t>
                      </a:r>
                      <a:r>
                        <a:rPr lang="en-US" altLang="zh-CN" sz="1700" b="1" kern="100" baseline="0" dirty="0">
                          <a:solidFill>
                            <a:schemeClr val="tx1"/>
                          </a:solidFill>
                          <a:effectLst/>
                          <a:latin typeface="+mn-lt"/>
                          <a:ea typeface="+mn-ea"/>
                          <a:cs typeface="+mn-cs"/>
                        </a:rPr>
                        <a:t>  </a:t>
                      </a:r>
                      <a:r>
                        <a:rPr lang="en-US" sz="1700" b="1" kern="100" dirty="0">
                          <a:solidFill>
                            <a:schemeClr val="tx1"/>
                          </a:solidFill>
                          <a:effectLst/>
                          <a:latin typeface="+mn-lt"/>
                          <a:ea typeface="+mn-ea"/>
                          <a:cs typeface="+mn-cs"/>
                        </a:rPr>
                        <a:t>(</a:t>
                      </a:r>
                      <a:r>
                        <a:rPr lang="zh-CN" sz="1700" b="1" kern="100" dirty="0">
                          <a:solidFill>
                            <a:schemeClr val="tx1"/>
                          </a:solidFill>
                          <a:effectLst/>
                          <a:latin typeface="+mn-lt"/>
                          <a:ea typeface="+mn-ea"/>
                          <a:cs typeface="+mn-cs"/>
                        </a:rPr>
                        <a:t>并位</a:t>
                      </a:r>
                      <a:r>
                        <a:rPr lang="en-US" sz="1700" b="1" kern="100" dirty="0">
                          <a:solidFill>
                            <a:schemeClr val="tx1"/>
                          </a:solidFill>
                          <a:effectLst/>
                          <a:latin typeface="+mn-lt"/>
                          <a:ea typeface="+mn-ea"/>
                          <a:cs typeface="+mn-cs"/>
                        </a:rPr>
                        <a:t>)</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C = { A , B }</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700" b="1" kern="100" dirty="0">
                          <a:solidFill>
                            <a:schemeClr val="tx1"/>
                          </a:solidFill>
                          <a:effectLst/>
                          <a:latin typeface="+mn-lt"/>
                          <a:ea typeface="+mn-ea"/>
                          <a:cs typeface="+mn-cs"/>
                        </a:rPr>
                        <a:t>C = 8’B 01010011</a:t>
                      </a:r>
                      <a:endParaRPr lang="zh-CN" sz="17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object 3">
            <a:extLst>
              <a:ext uri="{FF2B5EF4-FFF2-40B4-BE49-F238E27FC236}">
                <a16:creationId xmlns:a16="http://schemas.microsoft.com/office/drawing/2014/main" id="{E7ED8056-9C84-0705-E825-52FD9C4F19C9}"/>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的运算符</a:t>
            </a:r>
            <a:endParaRPr lang="zh-CN" altLang="zh-CN" sz="2400">
              <a:solidFill>
                <a:schemeClr val="tx2"/>
              </a:solidFill>
            </a:endParaRPr>
          </a:p>
        </p:txBody>
      </p:sp>
      <p:graphicFrame>
        <p:nvGraphicFramePr>
          <p:cNvPr id="5" name="表格 4">
            <a:extLst>
              <a:ext uri="{FF2B5EF4-FFF2-40B4-BE49-F238E27FC236}">
                <a16:creationId xmlns:a16="http://schemas.microsoft.com/office/drawing/2014/main" id="{4123D97A-78A0-B869-C618-45648297813F}"/>
              </a:ext>
            </a:extLst>
          </p:cNvPr>
          <p:cNvGraphicFramePr>
            <a:graphicFrameLocks noGrp="1"/>
          </p:cNvGraphicFramePr>
          <p:nvPr/>
        </p:nvGraphicFramePr>
        <p:xfrm>
          <a:off x="538163" y="1206500"/>
          <a:ext cx="7961312" cy="5486400"/>
        </p:xfrm>
        <a:graphic>
          <a:graphicData uri="http://schemas.openxmlformats.org/drawingml/2006/table">
            <a:tbl>
              <a:tblPr firstRow="1" firstCol="1" lastRow="1" lastCol="1" bandRow="1" bandCol="1">
                <a:tableStyleId>{2D5ABB26-0587-4C30-8999-92F81FD0307C}</a:tableStyleId>
              </a:tblPr>
              <a:tblGrid>
                <a:gridCol w="1249705">
                  <a:extLst>
                    <a:ext uri="{9D8B030D-6E8A-4147-A177-3AD203B41FA5}">
                      <a16:colId xmlns:a16="http://schemas.microsoft.com/office/drawing/2014/main" val="20000"/>
                    </a:ext>
                  </a:extLst>
                </a:gridCol>
                <a:gridCol w="2479332">
                  <a:extLst>
                    <a:ext uri="{9D8B030D-6E8A-4147-A177-3AD203B41FA5}">
                      <a16:colId xmlns:a16="http://schemas.microsoft.com/office/drawing/2014/main" val="20001"/>
                    </a:ext>
                  </a:extLst>
                </a:gridCol>
                <a:gridCol w="2489200">
                  <a:extLst>
                    <a:ext uri="{9D8B030D-6E8A-4147-A177-3AD203B41FA5}">
                      <a16:colId xmlns:a16="http://schemas.microsoft.com/office/drawing/2014/main" val="20002"/>
                    </a:ext>
                  </a:extLst>
                </a:gridCol>
                <a:gridCol w="1743075">
                  <a:extLst>
                    <a:ext uri="{9D8B030D-6E8A-4147-A177-3AD203B41FA5}">
                      <a16:colId xmlns:a16="http://schemas.microsoft.com/office/drawing/2014/main" val="20003"/>
                    </a:ext>
                  </a:extLst>
                </a:gridCol>
              </a:tblGrid>
              <a:tr h="282266">
                <a:tc>
                  <a:txBody>
                    <a:bodyPr/>
                    <a:lstStyle/>
                    <a:p>
                      <a:pPr algn="ctr">
                        <a:lnSpc>
                          <a:spcPct val="125000"/>
                        </a:lnSpc>
                        <a:spcAft>
                          <a:spcPts val="0"/>
                        </a:spcAft>
                      </a:pPr>
                      <a:r>
                        <a:rPr lang="zh-CN" sz="1600" b="1" kern="100" dirty="0">
                          <a:effectLst/>
                        </a:rPr>
                        <a:t>操作类别</a:t>
                      </a:r>
                      <a:endParaRPr lang="zh-CN" sz="1600" b="1" kern="100" dirty="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algn="ctr">
                        <a:lnSpc>
                          <a:spcPct val="125000"/>
                        </a:lnSpc>
                        <a:spcAft>
                          <a:spcPts val="0"/>
                        </a:spcAft>
                      </a:pPr>
                      <a:r>
                        <a:rPr lang="zh-CN" sz="1600" b="1" kern="100">
                          <a:effectLst/>
                        </a:rPr>
                        <a:t>运算符及其含义</a:t>
                      </a:r>
                      <a:endParaRPr lang="zh-CN" sz="1600" b="1" kern="10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algn="ctr">
                        <a:lnSpc>
                          <a:spcPct val="125000"/>
                        </a:lnSpc>
                        <a:spcAft>
                          <a:spcPts val="0"/>
                        </a:spcAft>
                      </a:pPr>
                      <a:r>
                        <a:rPr lang="zh-CN" sz="1600" b="1" kern="100">
                          <a:effectLst/>
                        </a:rPr>
                        <a:t>例子</a:t>
                      </a:r>
                      <a:endParaRPr lang="zh-CN" sz="1600" b="1" kern="10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algn="ctr">
                        <a:lnSpc>
                          <a:spcPct val="125000"/>
                        </a:lnSpc>
                        <a:spcAft>
                          <a:spcPts val="0"/>
                        </a:spcAft>
                      </a:pPr>
                      <a:r>
                        <a:rPr lang="zh-CN" sz="1600" b="1" kern="100">
                          <a:effectLst/>
                        </a:rPr>
                        <a:t>运算结果</a:t>
                      </a:r>
                      <a:endParaRPr lang="zh-CN" sz="1600" b="1" kern="10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extLst>
                  <a:ext uri="{0D108BD9-81ED-4DB2-BD59-A6C34878D82A}">
                    <a16:rowId xmlns:a16="http://schemas.microsoft.com/office/drawing/2014/main" val="10000"/>
                  </a:ext>
                </a:extLst>
              </a:tr>
              <a:tr h="1850145">
                <a:tc>
                  <a:txBody>
                    <a:bodyPr/>
                    <a:lstStyle/>
                    <a:p>
                      <a:pPr algn="ctr">
                        <a:lnSpc>
                          <a:spcPct val="125000"/>
                        </a:lnSpc>
                        <a:spcAft>
                          <a:spcPts val="0"/>
                        </a:spcAft>
                      </a:pPr>
                      <a:r>
                        <a:rPr lang="zh-CN" sz="1600" b="1" kern="100" dirty="0">
                          <a:effectLst/>
                        </a:rPr>
                        <a:t>缩位运算</a:t>
                      </a:r>
                      <a:endParaRPr lang="zh-CN" sz="1600" b="1" kern="100" dirty="0">
                        <a:effectLst/>
                        <a:latin typeface="Times New Roman"/>
                        <a:ea typeface="宋体"/>
                      </a:endParaRPr>
                    </a:p>
                  </a:txBody>
                  <a:tcPr marL="55179" marR="551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&amp;</a:t>
                      </a:r>
                      <a:r>
                        <a:rPr 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与</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~&amp;</a:t>
                      </a:r>
                      <a:r>
                        <a:rPr lang="zh-CN" sz="1600" b="1" kern="100" dirty="0">
                          <a:solidFill>
                            <a:schemeClr val="tx1"/>
                          </a:solidFill>
                          <a:effectLst/>
                          <a:latin typeface="+mn-lt"/>
                          <a:ea typeface="+mn-ea"/>
                          <a:cs typeface="+mn-cs"/>
                        </a:rPr>
                        <a:t>　　　</a:t>
                      </a:r>
                      <a:r>
                        <a:rPr lang="en-US" alt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与非</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或</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　　　</a:t>
                      </a:r>
                      <a:r>
                        <a:rPr lang="en-US" alt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或非</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异或</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 </a:t>
                      </a:r>
                      <a:r>
                        <a:rPr lang="zh-CN" sz="1600" b="1" kern="100" dirty="0">
                          <a:solidFill>
                            <a:schemeClr val="tx1"/>
                          </a:solidFill>
                          <a:effectLst/>
                          <a:latin typeface="+mn-lt"/>
                          <a:ea typeface="+mn-ea"/>
                          <a:cs typeface="+mn-cs"/>
                        </a:rPr>
                        <a:t>或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同或</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&amp;A</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~&amp;A</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a:t>
                      </a:r>
                      <a:endParaRPr lang="zh-CN" sz="16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a:solidFill>
                            <a:schemeClr val="tx1"/>
                          </a:solidFill>
                          <a:effectLst/>
                          <a:latin typeface="+mn-lt"/>
                          <a:ea typeface="+mn-ea"/>
                          <a:cs typeface="+mn-cs"/>
                        </a:rPr>
                        <a:t>F = 0</a:t>
                      </a:r>
                      <a:endParaRPr lang="zh-CN" sz="1600" b="1" kern="10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a:solidFill>
                            <a:schemeClr val="tx1"/>
                          </a:solidFill>
                          <a:effectLst/>
                          <a:latin typeface="+mn-lt"/>
                          <a:ea typeface="+mn-ea"/>
                          <a:cs typeface="+mn-cs"/>
                        </a:rPr>
                        <a:t>F = 1</a:t>
                      </a:r>
                      <a:endParaRPr lang="zh-CN" sz="1600" b="1" kern="10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a:solidFill>
                            <a:schemeClr val="tx1"/>
                          </a:solidFill>
                          <a:effectLst/>
                          <a:latin typeface="+mn-lt"/>
                          <a:ea typeface="+mn-ea"/>
                          <a:cs typeface="+mn-cs"/>
                        </a:rPr>
                        <a:t>F = 1</a:t>
                      </a:r>
                      <a:endParaRPr lang="zh-CN" sz="1600" b="1" kern="10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a:solidFill>
                            <a:schemeClr val="tx1"/>
                          </a:solidFill>
                          <a:effectLst/>
                          <a:latin typeface="+mn-lt"/>
                          <a:ea typeface="+mn-ea"/>
                          <a:cs typeface="+mn-cs"/>
                        </a:rPr>
                        <a:t>F = 0</a:t>
                      </a:r>
                      <a:endParaRPr lang="zh-CN" sz="1600" b="1" kern="10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a:solidFill>
                            <a:schemeClr val="tx1"/>
                          </a:solidFill>
                          <a:effectLst/>
                          <a:latin typeface="+mn-lt"/>
                          <a:ea typeface="+mn-ea"/>
                          <a:cs typeface="+mn-cs"/>
                        </a:rPr>
                        <a:t>F = 0</a:t>
                      </a:r>
                      <a:endParaRPr lang="zh-CN" sz="1600" b="1" kern="10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a:solidFill>
                            <a:schemeClr val="tx1"/>
                          </a:solidFill>
                          <a:effectLst/>
                          <a:latin typeface="+mn-lt"/>
                          <a:ea typeface="+mn-ea"/>
                          <a:cs typeface="+mn-cs"/>
                        </a:rPr>
                        <a:t>F = 1</a:t>
                      </a:r>
                      <a:endParaRPr lang="zh-CN" sz="1600" b="1" kern="10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extLst>
                  <a:ext uri="{0D108BD9-81ED-4DB2-BD59-A6C34878D82A}">
                    <a16:rowId xmlns:a16="http://schemas.microsoft.com/office/drawing/2014/main" val="10001"/>
                  </a:ext>
                </a:extLst>
              </a:tr>
              <a:tr h="2478711">
                <a:tc>
                  <a:txBody>
                    <a:bodyPr/>
                    <a:lstStyle/>
                    <a:p>
                      <a:pPr algn="ctr">
                        <a:lnSpc>
                          <a:spcPct val="125000"/>
                        </a:lnSpc>
                        <a:spcAft>
                          <a:spcPts val="0"/>
                        </a:spcAft>
                      </a:pPr>
                      <a:r>
                        <a:rPr lang="zh-CN" sz="1600" b="1" kern="100">
                          <a:effectLst/>
                        </a:rPr>
                        <a:t>关系运算</a:t>
                      </a:r>
                      <a:endParaRPr lang="zh-CN" sz="1600" b="1" kern="100">
                        <a:effectLst/>
                        <a:latin typeface="Times New Roman"/>
                        <a:ea typeface="宋体"/>
                      </a:endParaRPr>
                    </a:p>
                  </a:txBody>
                  <a:tcPr marL="55179" marR="551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  </a:t>
                      </a:r>
                      <a:r>
                        <a:rPr lang="zh-CN" sz="1600" b="1" kern="100" dirty="0">
                          <a:solidFill>
                            <a:schemeClr val="tx1"/>
                          </a:solidFill>
                          <a:effectLst/>
                          <a:latin typeface="+mn-lt"/>
                          <a:ea typeface="+mn-ea"/>
                          <a:cs typeface="+mn-cs"/>
                        </a:rPr>
                        <a:t>　</a:t>
                      </a:r>
                      <a:r>
                        <a:rPr lang="en-US" alt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等于</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  </a:t>
                      </a:r>
                      <a:r>
                        <a:rPr 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不等于</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&gt;  </a:t>
                      </a:r>
                      <a:r>
                        <a:rPr lang="zh-CN" sz="1600" b="1" kern="100" dirty="0">
                          <a:solidFill>
                            <a:schemeClr val="tx1"/>
                          </a:solidFill>
                          <a:effectLst/>
                          <a:latin typeface="+mn-lt"/>
                          <a:ea typeface="+mn-ea"/>
                          <a:cs typeface="+mn-cs"/>
                        </a:rPr>
                        <a:t>　　</a:t>
                      </a:r>
                      <a:r>
                        <a:rPr lang="en-US" alt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大于</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&lt;  </a:t>
                      </a:r>
                      <a:r>
                        <a:rPr lang="zh-CN" sz="1600" b="1" kern="100" dirty="0">
                          <a:solidFill>
                            <a:schemeClr val="tx1"/>
                          </a:solidFill>
                          <a:effectLst/>
                          <a:latin typeface="+mn-lt"/>
                          <a:ea typeface="+mn-ea"/>
                          <a:cs typeface="+mn-cs"/>
                        </a:rPr>
                        <a:t>　　</a:t>
                      </a:r>
                      <a:r>
                        <a:rPr lang="en-US" alt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小于</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&gt;=  </a:t>
                      </a:r>
                      <a:r>
                        <a:rPr lang="zh-CN" sz="1600" b="1" kern="100" dirty="0">
                          <a:solidFill>
                            <a:schemeClr val="tx1"/>
                          </a:solidFill>
                          <a:effectLst/>
                          <a:latin typeface="+mn-lt"/>
                          <a:ea typeface="+mn-ea"/>
                          <a:cs typeface="+mn-cs"/>
                        </a:rPr>
                        <a:t>　</a:t>
                      </a:r>
                      <a:r>
                        <a:rPr lang="en-US" alt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大于等于</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&lt;=  </a:t>
                      </a:r>
                      <a:r>
                        <a:rPr lang="zh-CN" sz="1600" b="1" kern="100" dirty="0">
                          <a:solidFill>
                            <a:schemeClr val="tx1"/>
                          </a:solidFill>
                          <a:effectLst/>
                          <a:latin typeface="+mn-lt"/>
                          <a:ea typeface="+mn-ea"/>
                          <a:cs typeface="+mn-cs"/>
                        </a:rPr>
                        <a:t>　</a:t>
                      </a:r>
                      <a:r>
                        <a:rPr lang="en-US" alt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小于等于</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     (</a:t>
                      </a:r>
                      <a:r>
                        <a:rPr lang="zh-CN" sz="1600" b="1" kern="100" dirty="0">
                          <a:solidFill>
                            <a:schemeClr val="tx1"/>
                          </a:solidFill>
                          <a:effectLst/>
                          <a:latin typeface="+mn-lt"/>
                          <a:ea typeface="+mn-ea"/>
                          <a:cs typeface="+mn-cs"/>
                        </a:rPr>
                        <a:t>全等于</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  </a:t>
                      </a:r>
                      <a:r>
                        <a:rPr lang="zh-CN" sz="1600" b="1" kern="100" dirty="0">
                          <a:solidFill>
                            <a:schemeClr val="tx1"/>
                          </a:solidFill>
                          <a:effectLst/>
                          <a:latin typeface="+mn-lt"/>
                          <a:ea typeface="+mn-ea"/>
                          <a:cs typeface="+mn-cs"/>
                        </a:rPr>
                        <a:t>　</a:t>
                      </a:r>
                      <a:r>
                        <a:rPr lang="en-US" alt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不全等于</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 == B</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 != B</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 &gt; B</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 &lt; B</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 &gt;= B</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 &lt;= B</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 === 4’bx101</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A !== 4’bx101</a:t>
                      </a:r>
                      <a:endParaRPr lang="zh-CN" sz="16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0</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1</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1</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0</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1</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0</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0</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F = 1</a:t>
                      </a:r>
                      <a:endParaRPr lang="zh-CN" sz="16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extLst>
                  <a:ext uri="{0D108BD9-81ED-4DB2-BD59-A6C34878D82A}">
                    <a16:rowId xmlns:a16="http://schemas.microsoft.com/office/drawing/2014/main" val="10002"/>
                  </a:ext>
                </a:extLst>
              </a:tr>
              <a:tr h="282266">
                <a:tc>
                  <a:txBody>
                    <a:bodyPr/>
                    <a:lstStyle/>
                    <a:p>
                      <a:pPr algn="ctr">
                        <a:lnSpc>
                          <a:spcPct val="125000"/>
                        </a:lnSpc>
                        <a:spcAft>
                          <a:spcPts val="0"/>
                        </a:spcAft>
                      </a:pPr>
                      <a:r>
                        <a:rPr lang="zh-CN" sz="1600" b="1" kern="100">
                          <a:effectLst/>
                        </a:rPr>
                        <a:t>条件运算</a:t>
                      </a:r>
                      <a:endParaRPr lang="zh-CN" sz="1600" b="1" kern="10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 :   </a:t>
                      </a:r>
                      <a:r>
                        <a:rPr lang="zh-CN" sz="1600" b="1" kern="100" dirty="0">
                          <a:solidFill>
                            <a:schemeClr val="tx1"/>
                          </a:solidFill>
                          <a:effectLst/>
                          <a:latin typeface="+mn-lt"/>
                          <a:ea typeface="+mn-ea"/>
                          <a:cs typeface="+mn-cs"/>
                        </a:rPr>
                        <a:t>　</a:t>
                      </a:r>
                      <a:r>
                        <a:rPr lang="en-US" altLang="zh-CN" sz="1600" b="1" kern="100" baseline="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条件</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a:solidFill>
                            <a:schemeClr val="tx1"/>
                          </a:solidFill>
                          <a:effectLst/>
                          <a:latin typeface="+mn-lt"/>
                          <a:ea typeface="+mn-ea"/>
                          <a:cs typeface="+mn-cs"/>
                        </a:rPr>
                        <a:t>X = A &gt; B ? A : B</a:t>
                      </a:r>
                      <a:endParaRPr lang="zh-CN" sz="1600" b="1" kern="10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X = </a:t>
                      </a:r>
                      <a:r>
                        <a:rPr lang="pt-BR" sz="1600" b="1" kern="100" dirty="0">
                          <a:solidFill>
                            <a:schemeClr val="tx1"/>
                          </a:solidFill>
                          <a:effectLst/>
                          <a:latin typeface="+mn-lt"/>
                          <a:ea typeface="+mn-ea"/>
                          <a:cs typeface="+mn-cs"/>
                        </a:rPr>
                        <a:t>4’b0101</a:t>
                      </a:r>
                      <a:endParaRPr lang="zh-CN" sz="16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extLst>
                  <a:ext uri="{0D108BD9-81ED-4DB2-BD59-A6C34878D82A}">
                    <a16:rowId xmlns:a16="http://schemas.microsoft.com/office/drawing/2014/main" val="10003"/>
                  </a:ext>
                </a:extLst>
              </a:tr>
              <a:tr h="593013">
                <a:tc>
                  <a:txBody>
                    <a:bodyPr/>
                    <a:lstStyle/>
                    <a:p>
                      <a:pPr algn="ctr">
                        <a:lnSpc>
                          <a:spcPct val="125000"/>
                        </a:lnSpc>
                        <a:spcAft>
                          <a:spcPts val="0"/>
                        </a:spcAft>
                      </a:pPr>
                      <a:r>
                        <a:rPr lang="zh-CN" sz="1600" b="1" kern="100" dirty="0">
                          <a:effectLst/>
                        </a:rPr>
                        <a:t>赋值运算</a:t>
                      </a:r>
                      <a:endParaRPr lang="zh-CN" sz="1600" b="1" kern="100" dirty="0">
                        <a:effectLst/>
                        <a:latin typeface="Times New Roman"/>
                        <a:ea typeface="宋体"/>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          (</a:t>
                      </a:r>
                      <a:r>
                        <a:rPr lang="zh-CN" sz="1600" b="1" kern="100" dirty="0">
                          <a:solidFill>
                            <a:schemeClr val="tx1"/>
                          </a:solidFill>
                          <a:effectLst/>
                          <a:latin typeface="+mn-lt"/>
                          <a:ea typeface="+mn-ea"/>
                          <a:cs typeface="+mn-cs"/>
                        </a:rPr>
                        <a:t>阻塞赋值</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&lt;=</a:t>
                      </a:r>
                      <a:r>
                        <a:rPr lang="zh-CN" sz="1600" b="1" kern="100" dirty="0">
                          <a:solidFill>
                            <a:schemeClr val="tx1"/>
                          </a:solidFill>
                          <a:effectLst/>
                          <a:latin typeface="+mn-lt"/>
                          <a:ea typeface="+mn-ea"/>
                          <a:cs typeface="+mn-cs"/>
                        </a:rPr>
                        <a:t>　　</a:t>
                      </a:r>
                      <a:r>
                        <a:rPr lang="en-US" sz="1600" b="1" kern="100" dirty="0">
                          <a:solidFill>
                            <a:schemeClr val="tx1"/>
                          </a:solidFill>
                          <a:effectLst/>
                          <a:latin typeface="+mn-lt"/>
                          <a:ea typeface="+mn-ea"/>
                          <a:cs typeface="+mn-cs"/>
                        </a:rPr>
                        <a:t>(</a:t>
                      </a:r>
                      <a:r>
                        <a:rPr lang="zh-CN" sz="1600" b="1" kern="100" dirty="0">
                          <a:solidFill>
                            <a:schemeClr val="tx1"/>
                          </a:solidFill>
                          <a:effectLst/>
                          <a:latin typeface="+mn-lt"/>
                          <a:ea typeface="+mn-ea"/>
                          <a:cs typeface="+mn-cs"/>
                        </a:rPr>
                        <a:t>非阻塞赋值</a:t>
                      </a:r>
                      <a:r>
                        <a:rPr lang="en-US" sz="1600" b="1" kern="100" dirty="0">
                          <a:solidFill>
                            <a:schemeClr val="tx1"/>
                          </a:solidFill>
                          <a:effectLst/>
                          <a:latin typeface="+mn-lt"/>
                          <a:ea typeface="+mn-ea"/>
                          <a:cs typeface="+mn-cs"/>
                        </a:rPr>
                        <a:t>)</a:t>
                      </a:r>
                      <a:endParaRPr lang="zh-CN" sz="16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a:solidFill>
                            <a:schemeClr val="tx1"/>
                          </a:solidFill>
                          <a:effectLst/>
                          <a:latin typeface="+mn-lt"/>
                          <a:ea typeface="+mn-ea"/>
                          <a:cs typeface="+mn-cs"/>
                        </a:rPr>
                        <a:t>X = ~A</a:t>
                      </a:r>
                      <a:endParaRPr lang="zh-CN" sz="1600" b="1" kern="10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a:solidFill>
                            <a:schemeClr val="tx1"/>
                          </a:solidFill>
                          <a:effectLst/>
                          <a:latin typeface="+mn-lt"/>
                          <a:ea typeface="+mn-ea"/>
                          <a:cs typeface="+mn-cs"/>
                        </a:rPr>
                        <a:t>X &lt;= ~B</a:t>
                      </a:r>
                      <a:endParaRPr lang="zh-CN" sz="1600" b="1" kern="10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tc>
                  <a:txBody>
                    <a:bodyPr/>
                    <a:lstStyle/>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X = </a:t>
                      </a:r>
                      <a:r>
                        <a:rPr lang="pt-BR" sz="1600" b="1" kern="100" dirty="0">
                          <a:solidFill>
                            <a:schemeClr val="tx1"/>
                          </a:solidFill>
                          <a:effectLst/>
                          <a:latin typeface="+mn-lt"/>
                          <a:ea typeface="+mn-ea"/>
                          <a:cs typeface="+mn-cs"/>
                        </a:rPr>
                        <a:t>4’b1010</a:t>
                      </a:r>
                      <a:endParaRPr lang="zh-CN" sz="1600" b="1" kern="100" dirty="0">
                        <a:solidFill>
                          <a:schemeClr val="tx1"/>
                        </a:solidFill>
                        <a:effectLst/>
                        <a:latin typeface="+mn-lt"/>
                        <a:ea typeface="+mn-ea"/>
                        <a:cs typeface="+mn-cs"/>
                      </a:endParaRPr>
                    </a:p>
                    <a:p>
                      <a:pPr marL="266700" indent="0" algn="l" defTabSz="914400" rtl="0" eaLnBrk="1" latinLnBrk="0" hangingPunct="1">
                        <a:lnSpc>
                          <a:spcPct val="125000"/>
                        </a:lnSpc>
                        <a:spcAft>
                          <a:spcPts val="0"/>
                        </a:spcAft>
                      </a:pPr>
                      <a:r>
                        <a:rPr lang="en-US" sz="1600" b="1" kern="100" dirty="0">
                          <a:solidFill>
                            <a:schemeClr val="tx1"/>
                          </a:solidFill>
                          <a:effectLst/>
                          <a:latin typeface="+mn-lt"/>
                          <a:ea typeface="+mn-ea"/>
                          <a:cs typeface="+mn-cs"/>
                        </a:rPr>
                        <a:t>X = </a:t>
                      </a:r>
                      <a:r>
                        <a:rPr lang="pt-BR" sz="1600" b="1" kern="100" dirty="0">
                          <a:solidFill>
                            <a:schemeClr val="tx1"/>
                          </a:solidFill>
                          <a:effectLst/>
                          <a:latin typeface="+mn-lt"/>
                          <a:ea typeface="+mn-ea"/>
                          <a:cs typeface="+mn-cs"/>
                        </a:rPr>
                        <a:t>4’b1100</a:t>
                      </a:r>
                      <a:endParaRPr lang="zh-CN" sz="1600" b="1" kern="100" dirty="0">
                        <a:solidFill>
                          <a:schemeClr val="tx1"/>
                        </a:solidFill>
                        <a:effectLst/>
                        <a:latin typeface="+mn-lt"/>
                        <a:ea typeface="+mn-ea"/>
                        <a:cs typeface="+mn-cs"/>
                      </a:endParaRPr>
                    </a:p>
                  </a:txBody>
                  <a:tcPr marL="55179" marR="551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7FF"/>
                    </a:solidFill>
                  </a:tcPr>
                </a:tc>
                <a:extLst>
                  <a:ext uri="{0D108BD9-81ED-4DB2-BD59-A6C34878D82A}">
                    <a16:rowId xmlns:a16="http://schemas.microsoft.com/office/drawing/2014/main" val="10004"/>
                  </a:ext>
                </a:extLst>
              </a:tr>
            </a:tbl>
          </a:graphicData>
        </a:graphic>
      </p:graphicFrame>
      <p:sp>
        <p:nvSpPr>
          <p:cNvPr id="80931" name="矩形 5">
            <a:extLst>
              <a:ext uri="{FF2B5EF4-FFF2-40B4-BE49-F238E27FC236}">
                <a16:creationId xmlns:a16="http://schemas.microsoft.com/office/drawing/2014/main" id="{64B57B98-EC95-639B-EA70-D6CDF456141D}"/>
              </a:ext>
            </a:extLst>
          </p:cNvPr>
          <p:cNvSpPr>
            <a:spLocks noChangeArrowheads="1"/>
          </p:cNvSpPr>
          <p:nvPr/>
        </p:nvSpPr>
        <p:spPr bwMode="auto">
          <a:xfrm>
            <a:off x="4838700" y="77788"/>
            <a:ext cx="3957638" cy="1077912"/>
          </a:xfrm>
          <a:prstGeom prst="rect">
            <a:avLst/>
          </a:prstGeom>
          <a:solidFill>
            <a:srgbClr val="FF99FF"/>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sz="1600"/>
              <a:t>设有如下定义：</a:t>
            </a:r>
          </a:p>
          <a:p>
            <a:pPr eaLnBrk="1" hangingPunct="1">
              <a:spcBef>
                <a:spcPct val="0"/>
              </a:spcBef>
              <a:buClrTx/>
              <a:buSzTx/>
              <a:buFontTx/>
              <a:buNone/>
            </a:pPr>
            <a:r>
              <a:rPr lang="pl-PL" altLang="zh-CN" sz="1600"/>
              <a:t>wier[3:0] A=4’b0101,B=4’b0011,X;</a:t>
            </a:r>
            <a:endParaRPr lang="zh-CN" altLang="zh-CN" sz="1600"/>
          </a:p>
          <a:p>
            <a:pPr eaLnBrk="1" hangingPunct="1">
              <a:spcBef>
                <a:spcPct val="0"/>
              </a:spcBef>
              <a:buClrTx/>
              <a:buSzTx/>
              <a:buFontTx/>
              <a:buNone/>
            </a:pPr>
            <a:r>
              <a:rPr lang="de-DE" altLang="zh-CN" sz="1600"/>
              <a:t>wier[7:0] C=8’h00;</a:t>
            </a:r>
            <a:endParaRPr lang="zh-CN" altLang="zh-CN" sz="1600"/>
          </a:p>
          <a:p>
            <a:pPr eaLnBrk="1" hangingPunct="1">
              <a:spcBef>
                <a:spcPct val="0"/>
              </a:spcBef>
              <a:buClrTx/>
              <a:buSzTx/>
              <a:buFontTx/>
              <a:buNone/>
            </a:pPr>
            <a:r>
              <a:rPr lang="de-DE" altLang="zh-CN" sz="1600"/>
              <a:t>wire F=0;</a:t>
            </a:r>
            <a:endParaRPr lang="zh-CN" altLang="en-US"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a:extLst>
              <a:ext uri="{FF2B5EF4-FFF2-40B4-BE49-F238E27FC236}">
                <a16:creationId xmlns:a16="http://schemas.microsoft.com/office/drawing/2014/main" id="{C312B5E1-173C-D856-C61B-7E1DBE7C3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90613"/>
            <a:ext cx="8737600" cy="515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3" name="object 3">
            <a:extLst>
              <a:ext uri="{FF2B5EF4-FFF2-40B4-BE49-F238E27FC236}">
                <a16:creationId xmlns:a16="http://schemas.microsoft.com/office/drawing/2014/main" id="{8099E591-F015-D447-4AE1-4C901A02B713}"/>
              </a:ext>
            </a:extLst>
          </p:cNvPr>
          <p:cNvSpPr txBox="1">
            <a:spLocks noChangeArrowheads="1"/>
          </p:cNvSpPr>
          <p:nvPr/>
        </p:nvSpPr>
        <p:spPr bwMode="auto">
          <a:xfrm>
            <a:off x="433388" y="22860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1</a:t>
            </a:r>
            <a:r>
              <a:rPr lang="zh-CN" altLang="en-US" sz="2800">
                <a:solidFill>
                  <a:schemeClr val="tx2"/>
                </a:solidFill>
              </a:rPr>
              <a:t>）逻辑运算符</a:t>
            </a:r>
            <a:endParaRPr lang="zh-CN" altLang="zh-CN" sz="2800">
              <a:solidFill>
                <a:schemeClr val="tx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a:extLst>
              <a:ext uri="{FF2B5EF4-FFF2-40B4-BE49-F238E27FC236}">
                <a16:creationId xmlns:a16="http://schemas.microsoft.com/office/drawing/2014/main" id="{B5944C8E-ACC4-19AC-1A6B-F6DEEC243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1090613"/>
            <a:ext cx="8858250" cy="544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7" name="object 3">
            <a:extLst>
              <a:ext uri="{FF2B5EF4-FFF2-40B4-BE49-F238E27FC236}">
                <a16:creationId xmlns:a16="http://schemas.microsoft.com/office/drawing/2014/main" id="{93D04AA9-DD97-F838-2C92-00ED2CA042D8}"/>
              </a:ext>
            </a:extLst>
          </p:cNvPr>
          <p:cNvSpPr txBox="1">
            <a:spLocks noChangeArrowheads="1"/>
          </p:cNvSpPr>
          <p:nvPr/>
        </p:nvSpPr>
        <p:spPr bwMode="auto">
          <a:xfrm>
            <a:off x="433388" y="22860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2</a:t>
            </a:r>
            <a:r>
              <a:rPr lang="zh-CN" altLang="en-US" sz="2800">
                <a:solidFill>
                  <a:schemeClr val="tx2"/>
                </a:solidFill>
              </a:rPr>
              <a:t>）位运算符</a:t>
            </a:r>
            <a:endParaRPr lang="zh-CN" altLang="zh-CN" sz="2800">
              <a:solidFill>
                <a:schemeClr val="tx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3">
            <a:extLst>
              <a:ext uri="{FF2B5EF4-FFF2-40B4-BE49-F238E27FC236}">
                <a16:creationId xmlns:a16="http://schemas.microsoft.com/office/drawing/2014/main" id="{E117619C-F791-450E-9D7D-6DD9A0AB3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1138"/>
            <a:ext cx="9144000" cy="505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1" name="object 3">
            <a:extLst>
              <a:ext uri="{FF2B5EF4-FFF2-40B4-BE49-F238E27FC236}">
                <a16:creationId xmlns:a16="http://schemas.microsoft.com/office/drawing/2014/main" id="{8440F735-0A9A-443F-5876-D4662DC169F3}"/>
              </a:ext>
            </a:extLst>
          </p:cNvPr>
          <p:cNvSpPr txBox="1">
            <a:spLocks noChangeArrowheads="1"/>
          </p:cNvSpPr>
          <p:nvPr/>
        </p:nvSpPr>
        <p:spPr bwMode="auto">
          <a:xfrm>
            <a:off x="433388" y="22860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a:solidFill>
                  <a:schemeClr val="tx2"/>
                </a:solidFill>
              </a:rPr>
              <a:t>逻辑运算符和位运算符的区别</a:t>
            </a:r>
            <a:endParaRPr lang="zh-CN" altLang="zh-CN" sz="2800">
              <a:solidFill>
                <a:schemeClr val="tx2"/>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object 3">
            <a:extLst>
              <a:ext uri="{FF2B5EF4-FFF2-40B4-BE49-F238E27FC236}">
                <a16:creationId xmlns:a16="http://schemas.microsoft.com/office/drawing/2014/main" id="{B8203A9B-C75D-CE90-7D34-44706B085999}"/>
              </a:ext>
            </a:extLst>
          </p:cNvPr>
          <p:cNvSpPr txBox="1">
            <a:spLocks noChangeArrowheads="1"/>
          </p:cNvSpPr>
          <p:nvPr/>
        </p:nvSpPr>
        <p:spPr bwMode="auto">
          <a:xfrm>
            <a:off x="433388" y="22860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3</a:t>
            </a:r>
            <a:r>
              <a:rPr lang="zh-CN" altLang="en-US" sz="2800">
                <a:solidFill>
                  <a:schemeClr val="tx2"/>
                </a:solidFill>
              </a:rPr>
              <a:t>）并位运算符（位拼接运算符）</a:t>
            </a:r>
            <a:endParaRPr lang="zh-CN" altLang="zh-CN" sz="2800">
              <a:solidFill>
                <a:schemeClr val="tx2"/>
              </a:solidFill>
            </a:endParaRPr>
          </a:p>
        </p:txBody>
      </p:sp>
      <p:pic>
        <p:nvPicPr>
          <p:cNvPr id="84995" name="Picture 2">
            <a:extLst>
              <a:ext uri="{FF2B5EF4-FFF2-40B4-BE49-F238E27FC236}">
                <a16:creationId xmlns:a16="http://schemas.microsoft.com/office/drawing/2014/main" id="{06EF0D44-2387-D2FB-4CCF-EDE9A13A8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942975"/>
            <a:ext cx="8410575"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object 3">
            <a:extLst>
              <a:ext uri="{FF2B5EF4-FFF2-40B4-BE49-F238E27FC236}">
                <a16:creationId xmlns:a16="http://schemas.microsoft.com/office/drawing/2014/main" id="{62EBF802-3C17-AB68-AE8E-814B7E071431}"/>
              </a:ext>
            </a:extLst>
          </p:cNvPr>
          <p:cNvSpPr txBox="1">
            <a:spLocks noChangeArrowheads="1"/>
          </p:cNvSpPr>
          <p:nvPr/>
        </p:nvSpPr>
        <p:spPr bwMode="auto">
          <a:xfrm>
            <a:off x="433388" y="22860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3</a:t>
            </a:r>
            <a:r>
              <a:rPr lang="zh-CN" altLang="en-US" sz="2800">
                <a:solidFill>
                  <a:schemeClr val="tx2"/>
                </a:solidFill>
              </a:rPr>
              <a:t>）并位运算符（位拼接运算符）</a:t>
            </a:r>
            <a:endParaRPr lang="zh-CN" altLang="zh-CN" sz="2800">
              <a:solidFill>
                <a:schemeClr val="tx2"/>
              </a:solidFill>
            </a:endParaRPr>
          </a:p>
        </p:txBody>
      </p:sp>
      <p:pic>
        <p:nvPicPr>
          <p:cNvPr id="86019" name="Picture 2">
            <a:extLst>
              <a:ext uri="{FF2B5EF4-FFF2-40B4-BE49-F238E27FC236}">
                <a16:creationId xmlns:a16="http://schemas.microsoft.com/office/drawing/2014/main" id="{ED42BCC2-8F78-8D3F-5742-C1DD451DF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804863"/>
            <a:ext cx="824865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a:extLst>
              <a:ext uri="{FF2B5EF4-FFF2-40B4-BE49-F238E27FC236}">
                <a16:creationId xmlns:a16="http://schemas.microsoft.com/office/drawing/2014/main" id="{BC5321CB-00AA-D840-4A26-7B1C73FAA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30275"/>
            <a:ext cx="8553450" cy="567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3" name="object 3">
            <a:extLst>
              <a:ext uri="{FF2B5EF4-FFF2-40B4-BE49-F238E27FC236}">
                <a16:creationId xmlns:a16="http://schemas.microsoft.com/office/drawing/2014/main" id="{3432C286-245A-9882-8613-888C07C97951}"/>
              </a:ext>
            </a:extLst>
          </p:cNvPr>
          <p:cNvSpPr txBox="1">
            <a:spLocks noChangeArrowheads="1"/>
          </p:cNvSpPr>
          <p:nvPr/>
        </p:nvSpPr>
        <p:spPr bwMode="auto">
          <a:xfrm>
            <a:off x="433388" y="22860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4</a:t>
            </a:r>
            <a:r>
              <a:rPr lang="zh-CN" altLang="en-US" sz="2800">
                <a:solidFill>
                  <a:schemeClr val="tx2"/>
                </a:solidFill>
              </a:rPr>
              <a:t>）移位运算符</a:t>
            </a:r>
            <a:endParaRPr lang="zh-CN" altLang="zh-CN" sz="2800">
              <a:solidFill>
                <a:schemeClr val="tx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D1AC7243-7D7D-B469-BE5A-22336C8B8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38200"/>
            <a:ext cx="8867775"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1" name="object 3">
            <a:extLst>
              <a:ext uri="{FF2B5EF4-FFF2-40B4-BE49-F238E27FC236}">
                <a16:creationId xmlns:a16="http://schemas.microsoft.com/office/drawing/2014/main" id="{F356A2B5-BAC8-34FE-42B5-5EFBADDD024C}"/>
              </a:ext>
            </a:extLst>
          </p:cNvPr>
          <p:cNvSpPr txBox="1">
            <a:spLocks noChangeArrowheads="1"/>
          </p:cNvSpPr>
          <p:nvPr/>
        </p:nvSpPr>
        <p:spPr bwMode="auto">
          <a:xfrm>
            <a:off x="433388" y="22860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5</a:t>
            </a:r>
            <a:r>
              <a:rPr lang="zh-CN" altLang="en-US" sz="2800">
                <a:solidFill>
                  <a:schemeClr val="tx2"/>
                </a:solidFill>
              </a:rPr>
              <a:t>）缩位运算符</a:t>
            </a:r>
            <a:endParaRPr lang="zh-CN" altLang="zh-CN" sz="2800">
              <a:solidFill>
                <a:schemeClr val="tx2"/>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bject 3">
            <a:extLst>
              <a:ext uri="{FF2B5EF4-FFF2-40B4-BE49-F238E27FC236}">
                <a16:creationId xmlns:a16="http://schemas.microsoft.com/office/drawing/2014/main" id="{FD7658EA-21A5-751E-5A1B-134E99FDA2DA}"/>
              </a:ext>
            </a:extLst>
          </p:cNvPr>
          <p:cNvSpPr txBox="1">
            <a:spLocks noChangeArrowheads="1"/>
          </p:cNvSpPr>
          <p:nvPr/>
        </p:nvSpPr>
        <p:spPr bwMode="auto">
          <a:xfrm>
            <a:off x="433388" y="22860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6</a:t>
            </a:r>
            <a:r>
              <a:rPr lang="zh-CN" altLang="en-US" sz="2800">
                <a:solidFill>
                  <a:schemeClr val="tx2"/>
                </a:solidFill>
              </a:rPr>
              <a:t>）关系运算符</a:t>
            </a:r>
            <a:endParaRPr lang="zh-CN" altLang="zh-CN" sz="2800">
              <a:solidFill>
                <a:schemeClr val="tx2"/>
              </a:solidFill>
            </a:endParaRPr>
          </a:p>
        </p:txBody>
      </p:sp>
      <p:pic>
        <p:nvPicPr>
          <p:cNvPr id="90115" name="Picture 4">
            <a:extLst>
              <a:ext uri="{FF2B5EF4-FFF2-40B4-BE49-F238E27FC236}">
                <a16:creationId xmlns:a16="http://schemas.microsoft.com/office/drawing/2014/main" id="{9B4DE29C-A958-B5C4-18C9-B2CFFD69D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720725"/>
            <a:ext cx="8220075"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8">
            <a:extLst>
              <a:ext uri="{FF2B5EF4-FFF2-40B4-BE49-F238E27FC236}">
                <a16:creationId xmlns:a16="http://schemas.microsoft.com/office/drawing/2014/main" id="{C3227BEE-8B76-285E-6F95-300CE96224F0}"/>
              </a:ext>
            </a:extLst>
          </p:cNvPr>
          <p:cNvSpPr>
            <a:spLocks noGrp="1" noChangeArrowheads="1"/>
          </p:cNvSpPr>
          <p:nvPr>
            <p:ph type="title"/>
          </p:nvPr>
        </p:nvSpPr>
        <p:spPr>
          <a:xfrm>
            <a:off x="623888" y="292100"/>
            <a:ext cx="7793037" cy="477838"/>
          </a:xfrm>
        </p:spPr>
        <p:txBody>
          <a:bodyPr/>
          <a:lstStyle/>
          <a:p>
            <a:pPr eaLnBrk="1" hangingPunct="1"/>
            <a:r>
              <a:rPr lang="en-US" altLang="zh-CN" sz="2800"/>
              <a:t>【</a:t>
            </a:r>
            <a:r>
              <a:rPr lang="zh-CN" altLang="en-US" sz="2800"/>
              <a:t>例</a:t>
            </a:r>
            <a:r>
              <a:rPr lang="en-US" altLang="zh-CN" sz="2800"/>
              <a:t>4.2】</a:t>
            </a:r>
            <a:r>
              <a:rPr lang="zh-CN" altLang="en-US" sz="2800"/>
              <a:t>分析图</a:t>
            </a:r>
            <a:r>
              <a:rPr lang="en-US" altLang="zh-CN" sz="2800"/>
              <a:t>4.3</a:t>
            </a:r>
            <a:r>
              <a:rPr lang="zh-CN" altLang="en-US" sz="2800"/>
              <a:t>所示组合电路的逻辑功能。</a:t>
            </a:r>
          </a:p>
        </p:txBody>
      </p:sp>
      <p:pic>
        <p:nvPicPr>
          <p:cNvPr id="11267" name="Picture 74">
            <a:extLst>
              <a:ext uri="{FF2B5EF4-FFF2-40B4-BE49-F238E27FC236}">
                <a16:creationId xmlns:a16="http://schemas.microsoft.com/office/drawing/2014/main" id="{7543AA40-9902-A753-2F9B-A68E885DB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438" y="901700"/>
            <a:ext cx="4789487"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092" name="Rectangle 76">
            <a:extLst>
              <a:ext uri="{FF2B5EF4-FFF2-40B4-BE49-F238E27FC236}">
                <a16:creationId xmlns:a16="http://schemas.microsoft.com/office/drawing/2014/main" id="{C270E673-5587-015A-7FC2-8CD73C60AC78}"/>
              </a:ext>
            </a:extLst>
          </p:cNvPr>
          <p:cNvSpPr>
            <a:spLocks noChangeArrowheads="1"/>
          </p:cNvSpPr>
          <p:nvPr/>
        </p:nvSpPr>
        <p:spPr bwMode="auto">
          <a:xfrm>
            <a:off x="165100" y="3167063"/>
            <a:ext cx="88820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解：</a:t>
            </a:r>
            <a:r>
              <a:rPr lang="en-US" altLang="zh-CN" sz="2400">
                <a:solidFill>
                  <a:schemeClr val="tx2"/>
                </a:solidFill>
              </a:rPr>
              <a:t>(1) </a:t>
            </a:r>
            <a:r>
              <a:rPr lang="zh-CN" altLang="en-US" sz="2400">
                <a:solidFill>
                  <a:schemeClr val="tx2"/>
                </a:solidFill>
              </a:rPr>
              <a:t>写出输出函数逻辑表达式。</a:t>
            </a:r>
          </a:p>
        </p:txBody>
      </p:sp>
      <p:sp>
        <p:nvSpPr>
          <p:cNvPr id="342100" name="Rectangle 84">
            <a:extLst>
              <a:ext uri="{FF2B5EF4-FFF2-40B4-BE49-F238E27FC236}">
                <a16:creationId xmlns:a16="http://schemas.microsoft.com/office/drawing/2014/main" id="{433596F5-53FF-9B23-498E-E1589A86999A}"/>
              </a:ext>
            </a:extLst>
          </p:cNvPr>
          <p:cNvSpPr>
            <a:spLocks noChangeArrowheads="1"/>
          </p:cNvSpPr>
          <p:nvPr/>
        </p:nvSpPr>
        <p:spPr bwMode="auto">
          <a:xfrm>
            <a:off x="650875" y="3787775"/>
            <a:ext cx="998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de-DE" altLang="zh-CN" sz="2000">
                <a:latin typeface="Times New Roman" panose="02020603050405020304" pitchFamily="18" charset="0"/>
                <a:cs typeface="Times New Roman" panose="02020603050405020304" pitchFamily="18" charset="0"/>
              </a:rPr>
              <a:t>P</a:t>
            </a:r>
            <a:r>
              <a:rPr lang="de-DE" altLang="zh-CN" sz="2000" baseline="-30000">
                <a:latin typeface="Times New Roman" panose="02020603050405020304" pitchFamily="18" charset="0"/>
                <a:cs typeface="Times New Roman" panose="02020603050405020304" pitchFamily="18" charset="0"/>
              </a:rPr>
              <a:t>1</a:t>
            </a:r>
            <a:r>
              <a:rPr lang="de-DE" altLang="zh-CN" sz="2000">
                <a:latin typeface="Times New Roman" panose="02020603050405020304" pitchFamily="18" charset="0"/>
                <a:cs typeface="Times New Roman" panose="02020603050405020304" pitchFamily="18" charset="0"/>
              </a:rPr>
              <a:t>=AB</a:t>
            </a:r>
            <a:endParaRPr lang="de-DE" altLang="zh-CN" sz="2000"/>
          </a:p>
        </p:txBody>
      </p:sp>
      <p:graphicFrame>
        <p:nvGraphicFramePr>
          <p:cNvPr id="342097" name="Object 81">
            <a:extLst>
              <a:ext uri="{FF2B5EF4-FFF2-40B4-BE49-F238E27FC236}">
                <a16:creationId xmlns:a16="http://schemas.microsoft.com/office/drawing/2014/main" id="{B06DA2E9-72ED-FAF1-0C37-F3077DB301BE}"/>
              </a:ext>
            </a:extLst>
          </p:cNvPr>
          <p:cNvGraphicFramePr>
            <a:graphicFrameLocks noChangeAspect="1"/>
          </p:cNvGraphicFramePr>
          <p:nvPr/>
        </p:nvGraphicFramePr>
        <p:xfrm>
          <a:off x="684213" y="4600575"/>
          <a:ext cx="4086225" cy="422275"/>
        </p:xfrm>
        <a:graphic>
          <a:graphicData uri="http://schemas.openxmlformats.org/presentationml/2006/ole">
            <mc:AlternateContent xmlns:mc="http://schemas.openxmlformats.org/markup-compatibility/2006">
              <mc:Choice xmlns:v="urn:schemas-microsoft-com:vml" Requires="v">
                <p:oleObj name="公式" r:id="rId3" imgW="2463800" imgH="254000" progId="Equation.3">
                  <p:embed/>
                </p:oleObj>
              </mc:Choice>
              <mc:Fallback>
                <p:oleObj name="公式" r:id="rId3" imgW="2463800" imgH="254000" progId="Equation.3">
                  <p:embed/>
                  <p:pic>
                    <p:nvPicPr>
                      <p:cNvPr id="0" name="Object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600575"/>
                        <a:ext cx="40862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2093" name="Object 77">
            <a:extLst>
              <a:ext uri="{FF2B5EF4-FFF2-40B4-BE49-F238E27FC236}">
                <a16:creationId xmlns:a16="http://schemas.microsoft.com/office/drawing/2014/main" id="{2CB790DC-ABB6-0677-A303-675950EDDEAC}"/>
              </a:ext>
            </a:extLst>
          </p:cNvPr>
          <p:cNvGraphicFramePr>
            <a:graphicFrameLocks noChangeAspect="1"/>
          </p:cNvGraphicFramePr>
          <p:nvPr/>
        </p:nvGraphicFramePr>
        <p:xfrm>
          <a:off x="666750" y="5824538"/>
          <a:ext cx="6432550" cy="441325"/>
        </p:xfrm>
        <a:graphic>
          <a:graphicData uri="http://schemas.openxmlformats.org/presentationml/2006/ole">
            <mc:AlternateContent xmlns:mc="http://schemas.openxmlformats.org/markup-compatibility/2006">
              <mc:Choice xmlns:v="urn:schemas-microsoft-com:vml" Requires="v">
                <p:oleObj name="公式" r:id="rId5" imgW="3454400" imgH="241300" progId="Equation.3">
                  <p:embed/>
                </p:oleObj>
              </mc:Choice>
              <mc:Fallback>
                <p:oleObj name="公式" r:id="rId5" imgW="3454400" imgH="241300" progId="Equation.3">
                  <p:embed/>
                  <p:pic>
                    <p:nvPicPr>
                      <p:cNvPr id="0" name="Object 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50" y="5824538"/>
                        <a:ext cx="64325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2107" name="Rectangle 91">
            <a:extLst>
              <a:ext uri="{FF2B5EF4-FFF2-40B4-BE49-F238E27FC236}">
                <a16:creationId xmlns:a16="http://schemas.microsoft.com/office/drawing/2014/main" id="{4E53EFBE-0647-1DF1-AFF0-DBA27C0CC06B}"/>
              </a:ext>
            </a:extLst>
          </p:cNvPr>
          <p:cNvSpPr>
            <a:spLocks noChangeArrowheads="1"/>
          </p:cNvSpPr>
          <p:nvPr/>
        </p:nvSpPr>
        <p:spPr bwMode="auto">
          <a:xfrm>
            <a:off x="7715250" y="5805488"/>
            <a:ext cx="1268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de-DE" sz="2000">
                <a:latin typeface="Times New Roman" panose="02020603050405020304" pitchFamily="18" charset="0"/>
                <a:cs typeface="Times New Roman" panose="02020603050405020304" pitchFamily="18" charset="0"/>
              </a:rPr>
              <a:t>（式</a:t>
            </a:r>
            <a:r>
              <a:rPr lang="de-DE" altLang="zh-CN" sz="2000">
                <a:latin typeface="Times New Roman" panose="02020603050405020304" pitchFamily="18" charset="0"/>
                <a:cs typeface="Times New Roman" panose="02020603050405020304" pitchFamily="18" charset="0"/>
              </a:rPr>
              <a:t>4.5</a:t>
            </a:r>
            <a:r>
              <a:rPr lang="zh-CN" altLang="de-DE" sz="2000">
                <a:latin typeface="Times New Roman" panose="02020603050405020304" pitchFamily="18" charset="0"/>
                <a:cs typeface="Times New Roman" panose="02020603050405020304" pitchFamily="18" charset="0"/>
              </a:rPr>
              <a:t>）</a:t>
            </a:r>
            <a:endParaRPr lang="zh-CN" altLang="de-DE" sz="2000">
              <a:latin typeface="Arial" panose="020B0604020202020204" pitchFamily="34" charset="0"/>
            </a:endParaRPr>
          </a:p>
        </p:txBody>
      </p:sp>
      <p:sp>
        <p:nvSpPr>
          <p:cNvPr id="342108" name="Rectangle 92">
            <a:extLst>
              <a:ext uri="{FF2B5EF4-FFF2-40B4-BE49-F238E27FC236}">
                <a16:creationId xmlns:a16="http://schemas.microsoft.com/office/drawing/2014/main" id="{3A451F26-7DD4-F22E-DA9B-2E7F3F2FF8C2}"/>
              </a:ext>
            </a:extLst>
          </p:cNvPr>
          <p:cNvSpPr>
            <a:spLocks noChangeArrowheads="1"/>
          </p:cNvSpPr>
          <p:nvPr/>
        </p:nvSpPr>
        <p:spPr bwMode="auto">
          <a:xfrm>
            <a:off x="7694613" y="5346700"/>
            <a:ext cx="14493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de-DE" sz="1800"/>
              <a:t>（式</a:t>
            </a:r>
            <a:r>
              <a:rPr lang="de-DE" altLang="zh-CN" sz="1800"/>
              <a:t>4.4</a:t>
            </a:r>
            <a:r>
              <a:rPr lang="zh-CN" altLang="de-DE" sz="1800"/>
              <a:t>）</a:t>
            </a:r>
          </a:p>
        </p:txBody>
      </p:sp>
      <p:graphicFrame>
        <p:nvGraphicFramePr>
          <p:cNvPr id="342099" name="Object 83">
            <a:extLst>
              <a:ext uri="{FF2B5EF4-FFF2-40B4-BE49-F238E27FC236}">
                <a16:creationId xmlns:a16="http://schemas.microsoft.com/office/drawing/2014/main" id="{CAD204DC-D4DE-2EB5-0A6C-5EFBA7A55D2C}"/>
              </a:ext>
            </a:extLst>
          </p:cNvPr>
          <p:cNvGraphicFramePr>
            <a:graphicFrameLocks noChangeAspect="1"/>
          </p:cNvGraphicFramePr>
          <p:nvPr/>
        </p:nvGraphicFramePr>
        <p:xfrm>
          <a:off x="692150" y="4187825"/>
          <a:ext cx="2298700" cy="369888"/>
        </p:xfrm>
        <a:graphic>
          <a:graphicData uri="http://schemas.openxmlformats.org/presentationml/2006/ole">
            <mc:AlternateContent xmlns:mc="http://schemas.openxmlformats.org/markup-compatibility/2006">
              <mc:Choice xmlns:v="urn:schemas-microsoft-com:vml" Requires="v">
                <p:oleObj name="公式" r:id="rId7" imgW="1473200" imgH="241300" progId="Equation.3">
                  <p:embed/>
                </p:oleObj>
              </mc:Choice>
              <mc:Fallback>
                <p:oleObj name="公式" r:id="rId7" imgW="1473200" imgH="241300" progId="Equation.3">
                  <p:embed/>
                  <p:pic>
                    <p:nvPicPr>
                      <p:cNvPr id="0" name="Object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150" y="4187825"/>
                        <a:ext cx="229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2114" name="Object 98">
            <a:extLst>
              <a:ext uri="{FF2B5EF4-FFF2-40B4-BE49-F238E27FC236}">
                <a16:creationId xmlns:a16="http://schemas.microsoft.com/office/drawing/2014/main" id="{98D3FCBE-4936-7D8D-5E27-82FEEDCAD4AF}"/>
              </a:ext>
            </a:extLst>
          </p:cNvPr>
          <p:cNvGraphicFramePr>
            <a:graphicFrameLocks noGrp="1" noChangeAspect="1"/>
          </p:cNvGraphicFramePr>
          <p:nvPr>
            <p:ph idx="1"/>
          </p:nvPr>
        </p:nvGraphicFramePr>
        <p:xfrm>
          <a:off x="669925" y="5318125"/>
          <a:ext cx="6546850" cy="425450"/>
        </p:xfrm>
        <a:graphic>
          <a:graphicData uri="http://schemas.openxmlformats.org/presentationml/2006/ole">
            <mc:AlternateContent xmlns:mc="http://schemas.openxmlformats.org/markup-compatibility/2006">
              <mc:Choice xmlns:v="urn:schemas-microsoft-com:vml" Requires="v">
                <p:oleObj name="公式" r:id="rId9" imgW="3911600" imgH="254000" progId="Equation.3">
                  <p:embed/>
                </p:oleObj>
              </mc:Choice>
              <mc:Fallback>
                <p:oleObj name="公式" r:id="rId9" imgW="3911600" imgH="254000" progId="Equation.3">
                  <p:embed/>
                  <p:pic>
                    <p:nvPicPr>
                      <p:cNvPr id="0" name="Object 9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925" y="5318125"/>
                        <a:ext cx="6546850"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2092"/>
                                        </p:tgtEl>
                                        <p:attrNameLst>
                                          <p:attrName>style.visibility</p:attrName>
                                        </p:attrNameLst>
                                      </p:cBhvr>
                                      <p:to>
                                        <p:strVal val="visible"/>
                                      </p:to>
                                    </p:set>
                                    <p:animEffect transition="in" filter="barn(inVertical)">
                                      <p:cBhvr>
                                        <p:cTn id="7" dur="500"/>
                                        <p:tgtEl>
                                          <p:spTgt spid="342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42100"/>
                                        </p:tgtEl>
                                        <p:attrNameLst>
                                          <p:attrName>style.visibility</p:attrName>
                                        </p:attrNameLst>
                                      </p:cBhvr>
                                      <p:to>
                                        <p:strVal val="visible"/>
                                      </p:to>
                                    </p:set>
                                    <p:animEffect transition="in" filter="barn(inVertical)">
                                      <p:cBhvr>
                                        <p:cTn id="12" dur="500"/>
                                        <p:tgtEl>
                                          <p:spTgt spid="342100"/>
                                        </p:tgtEl>
                                      </p:cBhvr>
                                    </p:animEffect>
                                  </p:childTnLst>
                                </p:cTn>
                              </p:par>
                              <p:par>
                                <p:cTn id="13" presetID="16" presetClass="entr" presetSubtype="21" fill="hold" nodeType="withEffect">
                                  <p:stCondLst>
                                    <p:cond delay="0"/>
                                  </p:stCondLst>
                                  <p:childTnLst>
                                    <p:set>
                                      <p:cBhvr>
                                        <p:cTn id="14" dur="1" fill="hold">
                                          <p:stCondLst>
                                            <p:cond delay="0"/>
                                          </p:stCondLst>
                                        </p:cTn>
                                        <p:tgtEl>
                                          <p:spTgt spid="342099"/>
                                        </p:tgtEl>
                                        <p:attrNameLst>
                                          <p:attrName>style.visibility</p:attrName>
                                        </p:attrNameLst>
                                      </p:cBhvr>
                                      <p:to>
                                        <p:strVal val="visible"/>
                                      </p:to>
                                    </p:set>
                                    <p:animEffect transition="in" filter="barn(inVertical)">
                                      <p:cBhvr>
                                        <p:cTn id="15" dur="500"/>
                                        <p:tgtEl>
                                          <p:spTgt spid="342099"/>
                                        </p:tgtEl>
                                      </p:cBhvr>
                                    </p:animEffect>
                                  </p:childTnLst>
                                </p:cTn>
                              </p:par>
                              <p:par>
                                <p:cTn id="16" presetID="16" presetClass="entr" presetSubtype="21" fill="hold" nodeType="withEffect">
                                  <p:stCondLst>
                                    <p:cond delay="0"/>
                                  </p:stCondLst>
                                  <p:childTnLst>
                                    <p:set>
                                      <p:cBhvr>
                                        <p:cTn id="17" dur="1" fill="hold">
                                          <p:stCondLst>
                                            <p:cond delay="0"/>
                                          </p:stCondLst>
                                        </p:cTn>
                                        <p:tgtEl>
                                          <p:spTgt spid="342097"/>
                                        </p:tgtEl>
                                        <p:attrNameLst>
                                          <p:attrName>style.visibility</p:attrName>
                                        </p:attrNameLst>
                                      </p:cBhvr>
                                      <p:to>
                                        <p:strVal val="visible"/>
                                      </p:to>
                                    </p:set>
                                    <p:animEffect transition="in" filter="barn(inVertical)">
                                      <p:cBhvr>
                                        <p:cTn id="18" dur="500"/>
                                        <p:tgtEl>
                                          <p:spTgt spid="3420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342114"/>
                                        </p:tgtEl>
                                        <p:attrNameLst>
                                          <p:attrName>style.visibility</p:attrName>
                                        </p:attrNameLst>
                                      </p:cBhvr>
                                      <p:to>
                                        <p:strVal val="visible"/>
                                      </p:to>
                                    </p:set>
                                    <p:animEffect transition="in" filter="barn(inVertical)">
                                      <p:cBhvr>
                                        <p:cTn id="23" dur="500"/>
                                        <p:tgtEl>
                                          <p:spTgt spid="34211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42108"/>
                                        </p:tgtEl>
                                        <p:attrNameLst>
                                          <p:attrName>style.visibility</p:attrName>
                                        </p:attrNameLst>
                                      </p:cBhvr>
                                      <p:to>
                                        <p:strVal val="visible"/>
                                      </p:to>
                                    </p:set>
                                    <p:animEffect transition="in" filter="barn(inVertical)">
                                      <p:cBhvr>
                                        <p:cTn id="26" dur="500"/>
                                        <p:tgtEl>
                                          <p:spTgt spid="342108"/>
                                        </p:tgtEl>
                                      </p:cBhvr>
                                    </p:animEffect>
                                  </p:childTnLst>
                                </p:cTn>
                              </p:par>
                              <p:par>
                                <p:cTn id="27" presetID="16" presetClass="entr" presetSubtype="21" fill="hold" nodeType="withEffect">
                                  <p:stCondLst>
                                    <p:cond delay="0"/>
                                  </p:stCondLst>
                                  <p:childTnLst>
                                    <p:set>
                                      <p:cBhvr>
                                        <p:cTn id="28" dur="1" fill="hold">
                                          <p:stCondLst>
                                            <p:cond delay="0"/>
                                          </p:stCondLst>
                                        </p:cTn>
                                        <p:tgtEl>
                                          <p:spTgt spid="342093"/>
                                        </p:tgtEl>
                                        <p:attrNameLst>
                                          <p:attrName>style.visibility</p:attrName>
                                        </p:attrNameLst>
                                      </p:cBhvr>
                                      <p:to>
                                        <p:strVal val="visible"/>
                                      </p:to>
                                    </p:set>
                                    <p:animEffect transition="in" filter="barn(inVertical)">
                                      <p:cBhvr>
                                        <p:cTn id="29" dur="500"/>
                                        <p:tgtEl>
                                          <p:spTgt spid="342093"/>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342107"/>
                                        </p:tgtEl>
                                        <p:attrNameLst>
                                          <p:attrName>style.visibility</p:attrName>
                                        </p:attrNameLst>
                                      </p:cBhvr>
                                      <p:to>
                                        <p:strVal val="visible"/>
                                      </p:to>
                                    </p:set>
                                    <p:animEffect transition="in" filter="barn(inVertical)">
                                      <p:cBhvr>
                                        <p:cTn id="32" dur="500"/>
                                        <p:tgtEl>
                                          <p:spTgt spid="342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92" grpId="0"/>
      <p:bldP spid="342100" grpId="0"/>
      <p:bldP spid="342107" grpId="0"/>
      <p:bldP spid="34210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object 3">
            <a:extLst>
              <a:ext uri="{FF2B5EF4-FFF2-40B4-BE49-F238E27FC236}">
                <a16:creationId xmlns:a16="http://schemas.microsoft.com/office/drawing/2014/main" id="{DEB4B86F-CF93-0F53-6D2A-F7400A9A85C9}"/>
              </a:ext>
            </a:extLst>
          </p:cNvPr>
          <p:cNvSpPr txBox="1">
            <a:spLocks noChangeArrowheads="1"/>
          </p:cNvSpPr>
          <p:nvPr/>
        </p:nvSpPr>
        <p:spPr bwMode="auto">
          <a:xfrm>
            <a:off x="433388" y="22860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7</a:t>
            </a:r>
            <a:r>
              <a:rPr lang="zh-CN" altLang="en-US" sz="2800">
                <a:solidFill>
                  <a:schemeClr val="tx2"/>
                </a:solidFill>
              </a:rPr>
              <a:t>）等式运算符</a:t>
            </a:r>
            <a:endParaRPr lang="zh-CN" altLang="zh-CN" sz="2800">
              <a:solidFill>
                <a:schemeClr val="tx2"/>
              </a:solidFill>
            </a:endParaRPr>
          </a:p>
        </p:txBody>
      </p:sp>
      <p:pic>
        <p:nvPicPr>
          <p:cNvPr id="91139" name="Picture 3">
            <a:extLst>
              <a:ext uri="{FF2B5EF4-FFF2-40B4-BE49-F238E27FC236}">
                <a16:creationId xmlns:a16="http://schemas.microsoft.com/office/drawing/2014/main" id="{7B75E347-6181-35E9-9A3F-F1DA3803E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720725"/>
            <a:ext cx="8534400" cy="555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bject 3">
            <a:extLst>
              <a:ext uri="{FF2B5EF4-FFF2-40B4-BE49-F238E27FC236}">
                <a16:creationId xmlns:a16="http://schemas.microsoft.com/office/drawing/2014/main" id="{8748369D-4DBF-B6E9-1579-08D824918617}"/>
              </a:ext>
            </a:extLst>
          </p:cNvPr>
          <p:cNvSpPr txBox="1">
            <a:spLocks noChangeArrowheads="1"/>
          </p:cNvSpPr>
          <p:nvPr/>
        </p:nvSpPr>
        <p:spPr bwMode="auto">
          <a:xfrm>
            <a:off x="433388" y="22860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7</a:t>
            </a:r>
            <a:r>
              <a:rPr lang="zh-CN" altLang="en-US" sz="2800">
                <a:solidFill>
                  <a:schemeClr val="tx2"/>
                </a:solidFill>
              </a:rPr>
              <a:t>）等式运算符</a:t>
            </a:r>
            <a:endParaRPr lang="zh-CN" altLang="zh-CN" sz="2800">
              <a:solidFill>
                <a:schemeClr val="tx2"/>
              </a:solidFill>
            </a:endParaRPr>
          </a:p>
        </p:txBody>
      </p:sp>
      <p:pic>
        <p:nvPicPr>
          <p:cNvPr id="92163" name="Picture 2">
            <a:extLst>
              <a:ext uri="{FF2B5EF4-FFF2-40B4-BE49-F238E27FC236}">
                <a16:creationId xmlns:a16="http://schemas.microsoft.com/office/drawing/2014/main" id="{98EF55EE-AE51-9B93-27D0-DEC95AEAE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882650"/>
            <a:ext cx="843915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object 3">
            <a:extLst>
              <a:ext uri="{FF2B5EF4-FFF2-40B4-BE49-F238E27FC236}">
                <a16:creationId xmlns:a16="http://schemas.microsoft.com/office/drawing/2014/main" id="{1259DFAC-96E2-54C2-03F9-FC408A0CB8EF}"/>
              </a:ext>
            </a:extLst>
          </p:cNvPr>
          <p:cNvSpPr txBox="1">
            <a:spLocks noChangeArrowheads="1"/>
          </p:cNvSpPr>
          <p:nvPr/>
        </p:nvSpPr>
        <p:spPr bwMode="auto">
          <a:xfrm>
            <a:off x="433388" y="22860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rPr>
              <a:t>8</a:t>
            </a:r>
            <a:r>
              <a:rPr lang="zh-CN" altLang="en-US" sz="2800">
                <a:solidFill>
                  <a:schemeClr val="tx2"/>
                </a:solidFill>
              </a:rPr>
              <a:t>）条件运算符</a:t>
            </a:r>
            <a:endParaRPr lang="zh-CN" altLang="zh-CN" sz="2800">
              <a:solidFill>
                <a:schemeClr val="tx2"/>
              </a:solidFill>
            </a:endParaRPr>
          </a:p>
        </p:txBody>
      </p:sp>
      <p:pic>
        <p:nvPicPr>
          <p:cNvPr id="93187" name="Picture 2">
            <a:extLst>
              <a:ext uri="{FF2B5EF4-FFF2-40B4-BE49-F238E27FC236}">
                <a16:creationId xmlns:a16="http://schemas.microsoft.com/office/drawing/2014/main" id="{A1C805B3-45AF-743E-73BD-4D7EB76D1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3" y="771525"/>
            <a:ext cx="7915275"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3">
            <a:extLst>
              <a:ext uri="{FF2B5EF4-FFF2-40B4-BE49-F238E27FC236}">
                <a16:creationId xmlns:a16="http://schemas.microsoft.com/office/drawing/2014/main" id="{4B5E0F07-D2C0-9BC2-9F1A-41C442398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860425"/>
            <a:ext cx="7329487"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1" name="object 3">
            <a:extLst>
              <a:ext uri="{FF2B5EF4-FFF2-40B4-BE49-F238E27FC236}">
                <a16:creationId xmlns:a16="http://schemas.microsoft.com/office/drawing/2014/main" id="{BF290A9E-FFF8-527D-570D-BABE82F4786E}"/>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运算符的优先级</a:t>
            </a:r>
            <a:endParaRPr lang="zh-CN" altLang="zh-CN" sz="2400">
              <a:solidFill>
                <a:schemeClr val="tx2"/>
              </a:solidFill>
            </a:endParaRPr>
          </a:p>
        </p:txBody>
      </p:sp>
      <p:pic>
        <p:nvPicPr>
          <p:cNvPr id="75781" name="Picture 5">
            <a:extLst>
              <a:ext uri="{FF2B5EF4-FFF2-40B4-BE49-F238E27FC236}">
                <a16:creationId xmlns:a16="http://schemas.microsoft.com/office/drawing/2014/main" id="{9359BF26-F26E-7DCC-A9C0-EAD78765C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463" y="2828925"/>
            <a:ext cx="29337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5781"/>
                                        </p:tgtEl>
                                        <p:attrNameLst>
                                          <p:attrName>style.visibility</p:attrName>
                                        </p:attrNameLst>
                                      </p:cBhvr>
                                      <p:to>
                                        <p:strVal val="visible"/>
                                      </p:to>
                                    </p:set>
                                    <p:animEffect transition="in" filter="barn(inVertical)">
                                      <p:cBhvr>
                                        <p:cTn id="7"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object 3">
            <a:extLst>
              <a:ext uri="{FF2B5EF4-FFF2-40B4-BE49-F238E27FC236}">
                <a16:creationId xmlns:a16="http://schemas.microsoft.com/office/drawing/2014/main" id="{F2B216D5-E799-7C71-7320-73D971BD1886}"/>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的基本语句</a:t>
            </a:r>
            <a:endParaRPr lang="zh-CN" altLang="zh-CN" sz="2400">
              <a:solidFill>
                <a:schemeClr val="tx2"/>
              </a:solidFill>
            </a:endParaRPr>
          </a:p>
        </p:txBody>
      </p:sp>
      <p:sp>
        <p:nvSpPr>
          <p:cNvPr id="95235" name="矩形 3">
            <a:extLst>
              <a:ext uri="{FF2B5EF4-FFF2-40B4-BE49-F238E27FC236}">
                <a16:creationId xmlns:a16="http://schemas.microsoft.com/office/drawing/2014/main" id="{0921AB5F-7438-B6F1-19BB-E57AD7444171}"/>
              </a:ext>
            </a:extLst>
          </p:cNvPr>
          <p:cNvSpPr>
            <a:spLocks noChangeArrowheads="1"/>
          </p:cNvSpPr>
          <p:nvPr/>
        </p:nvSpPr>
        <p:spPr bwMode="auto">
          <a:xfrm>
            <a:off x="220663" y="877888"/>
            <a:ext cx="873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1. </a:t>
            </a:r>
            <a:r>
              <a:rPr lang="zh-CN" altLang="en-US" sz="2400">
                <a:solidFill>
                  <a:srgbClr val="0000CC"/>
                </a:solidFill>
              </a:rPr>
              <a:t>模块定义</a:t>
            </a:r>
            <a:endParaRPr lang="zh-CN" altLang="zh-CN" sz="2400">
              <a:solidFill>
                <a:srgbClr val="0000CC"/>
              </a:solidFill>
            </a:endParaRPr>
          </a:p>
        </p:txBody>
      </p:sp>
      <p:sp>
        <p:nvSpPr>
          <p:cNvPr id="5" name="矩形 4">
            <a:extLst>
              <a:ext uri="{FF2B5EF4-FFF2-40B4-BE49-F238E27FC236}">
                <a16:creationId xmlns:a16="http://schemas.microsoft.com/office/drawing/2014/main" id="{4A20CA67-821D-0136-0F27-8A53B393EFA3}"/>
              </a:ext>
            </a:extLst>
          </p:cNvPr>
          <p:cNvSpPr/>
          <p:nvPr/>
        </p:nvSpPr>
        <p:spPr>
          <a:xfrm>
            <a:off x="660400" y="1381125"/>
            <a:ext cx="8297863" cy="1338263"/>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pt-BR" altLang="zh-CN" b="1" dirty="0"/>
              <a:t>module </a:t>
            </a:r>
            <a:r>
              <a:rPr lang="zh-CN" altLang="en-US" b="1" dirty="0"/>
              <a:t>模块名</a:t>
            </a:r>
            <a:r>
              <a:rPr lang="en-US" altLang="zh-CN" b="1" dirty="0"/>
              <a:t>(</a:t>
            </a:r>
            <a:r>
              <a:rPr lang="zh-CN" altLang="en-US" b="1" dirty="0"/>
              <a:t>模块端口名表</a:t>
            </a:r>
            <a:r>
              <a:rPr lang="en-US" altLang="zh-CN" b="1" dirty="0"/>
              <a:t>)</a:t>
            </a:r>
          </a:p>
          <a:p>
            <a:pPr eaLnBrk="1" hangingPunct="1">
              <a:lnSpc>
                <a:spcPct val="150000"/>
              </a:lnSpc>
              <a:defRPr/>
            </a:pPr>
            <a:r>
              <a:rPr lang="en-US" altLang="zh-CN" b="1" dirty="0"/>
              <a:t>	&lt;</a:t>
            </a:r>
            <a:r>
              <a:rPr lang="zh-CN" altLang="en-US" b="1" dirty="0"/>
              <a:t>模块端口和模块功能描述</a:t>
            </a:r>
            <a:r>
              <a:rPr lang="en-US" altLang="zh-CN" b="1" dirty="0"/>
              <a:t>&gt;</a:t>
            </a:r>
          </a:p>
          <a:p>
            <a:pPr eaLnBrk="1" hangingPunct="1">
              <a:lnSpc>
                <a:spcPct val="150000"/>
              </a:lnSpc>
              <a:defRPr/>
            </a:pPr>
            <a:r>
              <a:rPr lang="pt-BR" altLang="zh-CN" b="1" dirty="0"/>
              <a:t>endmodule</a:t>
            </a:r>
          </a:p>
        </p:txBody>
      </p:sp>
      <p:sp>
        <p:nvSpPr>
          <p:cNvPr id="95237" name="矩形 5">
            <a:extLst>
              <a:ext uri="{FF2B5EF4-FFF2-40B4-BE49-F238E27FC236}">
                <a16:creationId xmlns:a16="http://schemas.microsoft.com/office/drawing/2014/main" id="{49BE8AF6-7B99-38F7-21BB-AD8C870BC9CA}"/>
              </a:ext>
            </a:extLst>
          </p:cNvPr>
          <p:cNvSpPr>
            <a:spLocks noChangeArrowheads="1"/>
          </p:cNvSpPr>
          <p:nvPr/>
        </p:nvSpPr>
        <p:spPr bwMode="auto">
          <a:xfrm>
            <a:off x="220663" y="3068638"/>
            <a:ext cx="8737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2. </a:t>
            </a:r>
            <a:r>
              <a:rPr lang="zh-CN" altLang="en-US" sz="2400">
                <a:solidFill>
                  <a:srgbClr val="0000CC"/>
                </a:solidFill>
              </a:rPr>
              <a:t>端口语句、端口信号名和端口模式 </a:t>
            </a:r>
            <a:endParaRPr lang="zh-CN" altLang="zh-CN" sz="2400">
              <a:solidFill>
                <a:srgbClr val="0000CC"/>
              </a:solidFill>
            </a:endParaRPr>
          </a:p>
        </p:txBody>
      </p:sp>
      <p:sp>
        <p:nvSpPr>
          <p:cNvPr id="7" name="矩形 6">
            <a:extLst>
              <a:ext uri="{FF2B5EF4-FFF2-40B4-BE49-F238E27FC236}">
                <a16:creationId xmlns:a16="http://schemas.microsoft.com/office/drawing/2014/main" id="{379A696D-2F66-6CA9-E46F-A6798E14CE63}"/>
              </a:ext>
            </a:extLst>
          </p:cNvPr>
          <p:cNvSpPr/>
          <p:nvPr/>
        </p:nvSpPr>
        <p:spPr>
          <a:xfrm>
            <a:off x="660400" y="3570288"/>
            <a:ext cx="8297863" cy="923925"/>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pt-BR" altLang="zh-CN" b="1" dirty="0"/>
              <a:t>input/output/inout </a:t>
            </a:r>
            <a:r>
              <a:rPr lang="zh-CN" altLang="en-US" b="1" dirty="0"/>
              <a:t>端口名</a:t>
            </a:r>
            <a:r>
              <a:rPr lang="en-US" altLang="zh-CN" b="1" dirty="0"/>
              <a:t>1,</a:t>
            </a:r>
            <a:r>
              <a:rPr lang="zh-CN" altLang="en-US" b="1" dirty="0"/>
              <a:t>端口名</a:t>
            </a:r>
            <a:r>
              <a:rPr lang="en-US" altLang="zh-CN" b="1" dirty="0"/>
              <a:t>2,…;	 		//</a:t>
            </a:r>
            <a:r>
              <a:rPr lang="zh-CN" altLang="en-US" b="1" dirty="0"/>
              <a:t>单线端口</a:t>
            </a:r>
          </a:p>
          <a:p>
            <a:pPr eaLnBrk="1" hangingPunct="1">
              <a:lnSpc>
                <a:spcPct val="150000"/>
              </a:lnSpc>
              <a:defRPr/>
            </a:pPr>
            <a:r>
              <a:rPr lang="pt-BR" altLang="zh-CN" b="1" dirty="0"/>
              <a:t>input/output/inout [msb:lsb] </a:t>
            </a:r>
            <a:r>
              <a:rPr lang="zh-CN" altLang="en-US" b="1" dirty="0"/>
              <a:t>端口名</a:t>
            </a:r>
            <a:r>
              <a:rPr lang="en-US" altLang="zh-CN" b="1" dirty="0"/>
              <a:t>1,</a:t>
            </a:r>
            <a:r>
              <a:rPr lang="zh-CN" altLang="en-US" b="1" dirty="0"/>
              <a:t>端口名</a:t>
            </a:r>
            <a:r>
              <a:rPr lang="en-US" altLang="zh-CN" b="1" dirty="0"/>
              <a:t>2,…;	//</a:t>
            </a:r>
            <a:r>
              <a:rPr lang="zh-CN" altLang="en-US" b="1" dirty="0"/>
              <a:t>多位宽度端口</a:t>
            </a:r>
          </a:p>
        </p:txBody>
      </p:sp>
      <p:sp>
        <p:nvSpPr>
          <p:cNvPr id="95239" name="矩形 7">
            <a:extLst>
              <a:ext uri="{FF2B5EF4-FFF2-40B4-BE49-F238E27FC236}">
                <a16:creationId xmlns:a16="http://schemas.microsoft.com/office/drawing/2014/main" id="{E8AA172D-3CFB-AD89-0359-5FDA49683950}"/>
              </a:ext>
            </a:extLst>
          </p:cNvPr>
          <p:cNvSpPr>
            <a:spLocks noChangeArrowheads="1"/>
          </p:cNvSpPr>
          <p:nvPr/>
        </p:nvSpPr>
        <p:spPr bwMode="auto">
          <a:xfrm>
            <a:off x="220663" y="4737100"/>
            <a:ext cx="8737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tabLst>
                <a:tab pos="6546850" algn="l"/>
              </a:tabLst>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tabLst>
                <a:tab pos="6546850" algn="l"/>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6546850" algn="l"/>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3.</a:t>
            </a:r>
            <a:r>
              <a:rPr lang="zh-CN" altLang="en-US" sz="2400">
                <a:solidFill>
                  <a:srgbClr val="0000CC"/>
                </a:solidFill>
              </a:rPr>
              <a:t>赋值语句</a:t>
            </a:r>
            <a:endParaRPr lang="zh-CN" altLang="zh-CN" sz="2400">
              <a:solidFill>
                <a:srgbClr val="0000CC"/>
              </a:solidFill>
            </a:endParaRPr>
          </a:p>
        </p:txBody>
      </p:sp>
      <p:sp>
        <p:nvSpPr>
          <p:cNvPr id="11" name="矩形 10">
            <a:extLst>
              <a:ext uri="{FF2B5EF4-FFF2-40B4-BE49-F238E27FC236}">
                <a16:creationId xmlns:a16="http://schemas.microsoft.com/office/drawing/2014/main" id="{A0683603-F811-CADC-3959-246D8D770B21}"/>
              </a:ext>
            </a:extLst>
          </p:cNvPr>
          <p:cNvSpPr/>
          <p:nvPr/>
        </p:nvSpPr>
        <p:spPr>
          <a:xfrm>
            <a:off x="660400" y="5240338"/>
            <a:ext cx="8297863" cy="1338262"/>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en-US" altLang="zh-CN" b="1" dirty="0"/>
              <a:t>assign </a:t>
            </a:r>
            <a:r>
              <a:rPr lang="zh-CN" altLang="en-US" b="1" dirty="0"/>
              <a:t>变量名</a:t>
            </a:r>
            <a:r>
              <a:rPr lang="en-US" altLang="zh-CN" b="1" dirty="0"/>
              <a:t>=</a:t>
            </a:r>
            <a:r>
              <a:rPr lang="zh-CN" altLang="en-US" b="1" dirty="0"/>
              <a:t>表达式</a:t>
            </a:r>
            <a:r>
              <a:rPr lang="en-US" altLang="zh-CN" b="1" dirty="0"/>
              <a:t>;	  	//</a:t>
            </a:r>
            <a:r>
              <a:rPr lang="zh-CN" altLang="en-US" b="1" dirty="0"/>
              <a:t>过程赋值</a:t>
            </a:r>
          </a:p>
          <a:p>
            <a:pPr eaLnBrk="1" hangingPunct="1">
              <a:lnSpc>
                <a:spcPct val="150000"/>
              </a:lnSpc>
              <a:defRPr/>
            </a:pPr>
            <a:r>
              <a:rPr lang="zh-CN" altLang="en-US" b="1" dirty="0"/>
              <a:t>变量名</a:t>
            </a:r>
            <a:r>
              <a:rPr lang="en-US" altLang="zh-CN" b="1" dirty="0"/>
              <a:t>=</a:t>
            </a:r>
            <a:r>
              <a:rPr lang="zh-CN" altLang="en-US" b="1" dirty="0"/>
              <a:t>表达式</a:t>
            </a:r>
            <a:r>
              <a:rPr lang="en-US" altLang="zh-CN" b="1" dirty="0"/>
              <a:t>;			//</a:t>
            </a:r>
            <a:r>
              <a:rPr lang="zh-CN" altLang="en-US" b="1" dirty="0"/>
              <a:t>阻塞赋值</a:t>
            </a:r>
          </a:p>
          <a:p>
            <a:pPr eaLnBrk="1" hangingPunct="1">
              <a:lnSpc>
                <a:spcPct val="150000"/>
              </a:lnSpc>
              <a:defRPr/>
            </a:pPr>
            <a:r>
              <a:rPr lang="zh-CN" altLang="en-US" b="1" dirty="0"/>
              <a:t>变量名</a:t>
            </a:r>
            <a:r>
              <a:rPr lang="en-US" altLang="zh-CN" b="1" dirty="0"/>
              <a:t>&lt;=</a:t>
            </a:r>
            <a:r>
              <a:rPr lang="zh-CN" altLang="en-US" b="1" dirty="0"/>
              <a:t>表达式			</a:t>
            </a:r>
            <a:r>
              <a:rPr lang="en-US" altLang="zh-CN" b="1" dirty="0"/>
              <a:t>//</a:t>
            </a:r>
            <a:r>
              <a:rPr lang="zh-CN" altLang="en-US" b="1" dirty="0"/>
              <a:t>非阻塞赋值</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a:extLst>
              <a:ext uri="{FF2B5EF4-FFF2-40B4-BE49-F238E27FC236}">
                <a16:creationId xmlns:a16="http://schemas.microsoft.com/office/drawing/2014/main" id="{59580244-666D-9411-435C-FADF99DFB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1322388"/>
            <a:ext cx="8540750" cy="444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259" name="矩形 7">
            <a:extLst>
              <a:ext uri="{FF2B5EF4-FFF2-40B4-BE49-F238E27FC236}">
                <a16:creationId xmlns:a16="http://schemas.microsoft.com/office/drawing/2014/main" id="{16A94013-9130-4E58-3CE5-FE0D654FFA89}"/>
              </a:ext>
            </a:extLst>
          </p:cNvPr>
          <p:cNvSpPr>
            <a:spLocks noChangeArrowheads="1"/>
          </p:cNvSpPr>
          <p:nvPr/>
        </p:nvSpPr>
        <p:spPr bwMode="auto">
          <a:xfrm>
            <a:off x="220663" y="250825"/>
            <a:ext cx="8737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tabLst>
                <a:tab pos="6546850" algn="l"/>
              </a:tabLst>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tabLst>
                <a:tab pos="6546850" algn="l"/>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6546850" algn="l"/>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3.</a:t>
            </a:r>
            <a:r>
              <a:rPr lang="zh-CN" altLang="en-US" sz="2400">
                <a:solidFill>
                  <a:srgbClr val="0000CC"/>
                </a:solidFill>
              </a:rPr>
              <a:t>赋值语句</a:t>
            </a:r>
            <a:endParaRPr lang="zh-CN" altLang="zh-CN" sz="2400">
              <a:solidFill>
                <a:srgbClr val="0000CC"/>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a:extLst>
              <a:ext uri="{FF2B5EF4-FFF2-40B4-BE49-F238E27FC236}">
                <a16:creationId xmlns:a16="http://schemas.microsoft.com/office/drawing/2014/main" id="{F9008B0B-6672-FCE3-A1E8-C5B0EEEEF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1009650"/>
            <a:ext cx="7991475" cy="531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3" name="矩形 7">
            <a:extLst>
              <a:ext uri="{FF2B5EF4-FFF2-40B4-BE49-F238E27FC236}">
                <a16:creationId xmlns:a16="http://schemas.microsoft.com/office/drawing/2014/main" id="{8A910932-4C1F-D492-FDD9-5284BC81A2D4}"/>
              </a:ext>
            </a:extLst>
          </p:cNvPr>
          <p:cNvSpPr>
            <a:spLocks noChangeArrowheads="1"/>
          </p:cNvSpPr>
          <p:nvPr/>
        </p:nvSpPr>
        <p:spPr bwMode="auto">
          <a:xfrm>
            <a:off x="220663" y="250825"/>
            <a:ext cx="8737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tabLst>
                <a:tab pos="6546850" algn="l"/>
              </a:tabLst>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tabLst>
                <a:tab pos="6546850" algn="l"/>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6546850" algn="l"/>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6546850" algn="l"/>
              </a:tabLst>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3.</a:t>
            </a:r>
            <a:r>
              <a:rPr lang="zh-CN" altLang="en-US" sz="2400">
                <a:solidFill>
                  <a:srgbClr val="0000CC"/>
                </a:solidFill>
              </a:rPr>
              <a:t>赋值语句</a:t>
            </a:r>
            <a:endParaRPr lang="zh-CN" altLang="zh-CN" sz="2400">
              <a:solidFill>
                <a:srgbClr val="0000CC"/>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object 3">
            <a:extLst>
              <a:ext uri="{FF2B5EF4-FFF2-40B4-BE49-F238E27FC236}">
                <a16:creationId xmlns:a16="http://schemas.microsoft.com/office/drawing/2014/main" id="{23FC2CFC-C6C0-D8D3-733A-18189A2DC3B3}"/>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的基本语句</a:t>
            </a:r>
            <a:endParaRPr lang="zh-CN" altLang="zh-CN" sz="2400">
              <a:solidFill>
                <a:schemeClr val="tx2"/>
              </a:solidFill>
            </a:endParaRPr>
          </a:p>
        </p:txBody>
      </p:sp>
      <p:pic>
        <p:nvPicPr>
          <p:cNvPr id="98307" name="Picture 2">
            <a:extLst>
              <a:ext uri="{FF2B5EF4-FFF2-40B4-BE49-F238E27FC236}">
                <a16:creationId xmlns:a16="http://schemas.microsoft.com/office/drawing/2014/main" id="{8F16BA26-F7E7-ACD5-A3D7-45A6B0796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209550"/>
            <a:ext cx="8882063" cy="645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7202932-ED5F-1C2E-B5D0-E629AE7F7FFD}"/>
              </a:ext>
            </a:extLst>
          </p:cNvPr>
          <p:cNvSpPr/>
          <p:nvPr/>
        </p:nvSpPr>
        <p:spPr>
          <a:xfrm>
            <a:off x="220663" y="230188"/>
            <a:ext cx="8737600" cy="3694112"/>
          </a:xfrm>
          <a:prstGeom prst="rect">
            <a:avLst/>
          </a:prstGeom>
        </p:spPr>
        <p:txBody>
          <a:bodyPr>
            <a:spAutoFit/>
          </a:bodyPr>
          <a:lstStyle/>
          <a:p>
            <a:pPr eaLnBrk="1" hangingPunct="1">
              <a:defRPr/>
            </a:pPr>
            <a:r>
              <a:rPr lang="en-US" altLang="zh-CN" sz="2400" b="1" dirty="0">
                <a:solidFill>
                  <a:srgbClr val="0000CC"/>
                </a:solidFill>
              </a:rPr>
              <a:t>4. </a:t>
            </a:r>
            <a:r>
              <a:rPr lang="zh-CN" altLang="en-US" sz="2400" b="1" dirty="0">
                <a:solidFill>
                  <a:srgbClr val="0000CC"/>
                </a:solidFill>
              </a:rPr>
              <a:t>过程块语句</a:t>
            </a:r>
            <a:endParaRPr lang="en-US" altLang="zh-CN" sz="2400" b="1" dirty="0">
              <a:solidFill>
                <a:srgbClr val="0000CC"/>
              </a:solidFill>
            </a:endParaRPr>
          </a:p>
          <a:p>
            <a:pPr eaLnBrk="1" hangingPunct="1">
              <a:defRPr/>
            </a:pPr>
            <a:endParaRPr lang="en-US" altLang="zh-CN" sz="2400" b="1" dirty="0">
              <a:solidFill>
                <a:srgbClr val="0000CC"/>
              </a:solidFill>
            </a:endParaRPr>
          </a:p>
          <a:p>
            <a:pPr eaLnBrk="1" hangingPunct="1">
              <a:defRPr/>
            </a:pPr>
            <a:endParaRPr lang="en-US" altLang="zh-CN" sz="2400" b="1" dirty="0">
              <a:solidFill>
                <a:srgbClr val="0000CC"/>
              </a:solidFill>
            </a:endParaRPr>
          </a:p>
          <a:p>
            <a:pPr eaLnBrk="1" hangingPunct="1">
              <a:defRPr/>
            </a:pPr>
            <a:endParaRPr lang="en-US" altLang="zh-CN" sz="2400" b="1" dirty="0">
              <a:solidFill>
                <a:srgbClr val="0000CC"/>
              </a:solidFill>
            </a:endParaRPr>
          </a:p>
          <a:p>
            <a:pPr eaLnBrk="1" hangingPunct="1">
              <a:defRPr/>
            </a:pPr>
            <a:endParaRPr lang="en-US" altLang="zh-CN" sz="2400" b="1" dirty="0">
              <a:solidFill>
                <a:srgbClr val="0000CC"/>
              </a:solidFill>
            </a:endParaRPr>
          </a:p>
          <a:p>
            <a:pPr marL="642938" indent="-285750" eaLnBrk="1" hangingPunct="1">
              <a:buClr>
                <a:schemeClr val="tx2"/>
              </a:buClr>
              <a:buFont typeface="Wingdings" pitchFamily="2" charset="2"/>
              <a:buChar char="n"/>
              <a:defRPr/>
            </a:pPr>
            <a:r>
              <a:rPr lang="en-US" altLang="zh-CN" b="1" dirty="0"/>
              <a:t>&lt;</a:t>
            </a:r>
            <a:r>
              <a:rPr lang="zh-CN" altLang="zh-CN" b="1" dirty="0"/>
              <a:t>敏感信号表</a:t>
            </a:r>
            <a:r>
              <a:rPr lang="en-US" altLang="zh-CN" b="1" dirty="0"/>
              <a:t>&gt;</a:t>
            </a:r>
            <a:r>
              <a:rPr lang="zh-CN" altLang="zh-CN" b="1" dirty="0"/>
              <a:t>可以是 “</a:t>
            </a:r>
            <a:r>
              <a:rPr lang="en-US" altLang="zh-CN" b="1" dirty="0"/>
              <a:t>*</a:t>
            </a:r>
            <a:r>
              <a:rPr lang="zh-CN" altLang="zh-CN" b="1" dirty="0"/>
              <a:t>”号、单个变量名、也可以是多个用逗号或</a:t>
            </a:r>
            <a:r>
              <a:rPr lang="en-US" altLang="zh-CN" b="1" dirty="0"/>
              <a:t>or</a:t>
            </a:r>
            <a:r>
              <a:rPr lang="zh-CN" altLang="zh-CN" b="1" dirty="0"/>
              <a:t>分隔的变量名表</a:t>
            </a:r>
            <a:r>
              <a:rPr lang="zh-CN" altLang="en-US" b="1" dirty="0"/>
              <a:t>；</a:t>
            </a:r>
            <a:endParaRPr lang="en-US" altLang="zh-CN" b="1" dirty="0"/>
          </a:p>
          <a:p>
            <a:pPr marL="642938" indent="-285750" eaLnBrk="1" hangingPunct="1">
              <a:buClr>
                <a:schemeClr val="tx2"/>
              </a:buClr>
              <a:buFont typeface="Wingdings" pitchFamily="2" charset="2"/>
              <a:buChar char="n"/>
              <a:defRPr/>
            </a:pPr>
            <a:r>
              <a:rPr lang="zh-CN" altLang="zh-CN" b="1" dirty="0"/>
              <a:t>如果</a:t>
            </a:r>
            <a:r>
              <a:rPr lang="zh-CN" altLang="en-US" b="1" dirty="0"/>
              <a:t>是</a:t>
            </a:r>
            <a:r>
              <a:rPr lang="zh-CN" altLang="zh-CN" b="1" dirty="0"/>
              <a:t>上升沿敏感的变量名，则冠以</a:t>
            </a:r>
            <a:r>
              <a:rPr lang="en-US" altLang="zh-CN" b="1" dirty="0" err="1"/>
              <a:t>posedge</a:t>
            </a:r>
            <a:r>
              <a:rPr lang="zh-CN" altLang="zh-CN" b="1" dirty="0"/>
              <a:t>前缀</a:t>
            </a:r>
            <a:r>
              <a:rPr lang="zh-CN" altLang="en-US" b="1" dirty="0"/>
              <a:t>；</a:t>
            </a:r>
            <a:endParaRPr lang="en-US" altLang="zh-CN" b="1" dirty="0"/>
          </a:p>
          <a:p>
            <a:pPr marL="642938" indent="-285750" eaLnBrk="1" hangingPunct="1">
              <a:buClr>
                <a:schemeClr val="tx2"/>
              </a:buClr>
              <a:buFont typeface="Wingdings" pitchFamily="2" charset="2"/>
              <a:buChar char="n"/>
              <a:defRPr/>
            </a:pPr>
            <a:r>
              <a:rPr lang="zh-CN" altLang="zh-CN" b="1" dirty="0"/>
              <a:t>如果是下降沿敏感的变量名，则冠以</a:t>
            </a:r>
            <a:r>
              <a:rPr lang="en-US" altLang="zh-CN" b="1" dirty="0" err="1"/>
              <a:t>negedge</a:t>
            </a:r>
            <a:r>
              <a:rPr lang="zh-CN" altLang="zh-CN" b="1" dirty="0"/>
              <a:t>前缀。</a:t>
            </a:r>
            <a:endParaRPr lang="en-US" altLang="zh-CN" b="1" dirty="0"/>
          </a:p>
          <a:p>
            <a:pPr marL="642938" indent="-285750" eaLnBrk="1" hangingPunct="1">
              <a:buClr>
                <a:schemeClr val="tx2"/>
              </a:buClr>
              <a:buFont typeface="Wingdings" pitchFamily="2" charset="2"/>
              <a:buChar char="n"/>
              <a:defRPr/>
            </a:pPr>
            <a:r>
              <a:rPr lang="en-US" altLang="zh-CN" b="1" dirty="0"/>
              <a:t>&lt;</a:t>
            </a:r>
            <a:r>
              <a:rPr lang="zh-CN" altLang="zh-CN" b="1" dirty="0"/>
              <a:t>语句块</a:t>
            </a:r>
            <a:r>
              <a:rPr lang="en-US" altLang="zh-CN" b="1" dirty="0"/>
              <a:t>&gt;</a:t>
            </a:r>
            <a:r>
              <a:rPr lang="zh-CN" altLang="zh-CN" b="1" dirty="0"/>
              <a:t>可以是单个语句，也可以是用</a:t>
            </a:r>
            <a:r>
              <a:rPr lang="en-US" altLang="zh-CN" b="1" dirty="0"/>
              <a:t>begin</a:t>
            </a:r>
            <a:r>
              <a:rPr lang="zh-CN" altLang="zh-CN" b="1" dirty="0"/>
              <a:t>和</a:t>
            </a:r>
            <a:r>
              <a:rPr lang="en-US" altLang="zh-CN" b="1" dirty="0"/>
              <a:t>end</a:t>
            </a:r>
            <a:r>
              <a:rPr lang="zh-CN" altLang="zh-CN" b="1" dirty="0"/>
              <a:t>括起的语句序列。</a:t>
            </a:r>
            <a:endParaRPr lang="en-US" altLang="zh-CN" b="1" dirty="0">
              <a:solidFill>
                <a:srgbClr val="0000CC"/>
              </a:solidFill>
            </a:endParaRPr>
          </a:p>
          <a:p>
            <a:pPr eaLnBrk="1" hangingPunct="1">
              <a:defRPr/>
            </a:pPr>
            <a:endParaRPr lang="zh-CN" altLang="zh-CN" sz="2400" b="1" dirty="0">
              <a:solidFill>
                <a:srgbClr val="0000CC"/>
              </a:solidFill>
            </a:endParaRPr>
          </a:p>
        </p:txBody>
      </p:sp>
      <p:sp>
        <p:nvSpPr>
          <p:cNvPr id="5" name="矩形 4">
            <a:extLst>
              <a:ext uri="{FF2B5EF4-FFF2-40B4-BE49-F238E27FC236}">
                <a16:creationId xmlns:a16="http://schemas.microsoft.com/office/drawing/2014/main" id="{552E4F69-AF06-CF21-0BB4-4E9FF888933F}"/>
              </a:ext>
            </a:extLst>
          </p:cNvPr>
          <p:cNvSpPr/>
          <p:nvPr/>
        </p:nvSpPr>
        <p:spPr>
          <a:xfrm>
            <a:off x="533400" y="720725"/>
            <a:ext cx="8297863" cy="1338263"/>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pt-BR" altLang="zh-CN" b="1" dirty="0"/>
              <a:t>always @(&lt;</a:t>
            </a:r>
            <a:r>
              <a:rPr lang="zh-CN" altLang="en-US" b="1" dirty="0"/>
              <a:t>敏感信号表</a:t>
            </a:r>
            <a:r>
              <a:rPr lang="en-US" altLang="zh-CN" b="1" dirty="0"/>
              <a:t>&gt;) </a:t>
            </a:r>
          </a:p>
          <a:p>
            <a:pPr eaLnBrk="1" hangingPunct="1">
              <a:lnSpc>
                <a:spcPct val="150000"/>
              </a:lnSpc>
              <a:defRPr/>
            </a:pPr>
            <a:r>
              <a:rPr lang="en-US" altLang="zh-CN" b="1" dirty="0"/>
              <a:t>  &lt;</a:t>
            </a:r>
            <a:r>
              <a:rPr lang="zh-CN" altLang="en-US" b="1" dirty="0"/>
              <a:t>语句块</a:t>
            </a:r>
            <a:r>
              <a:rPr lang="en-US" altLang="zh-CN" b="1" dirty="0"/>
              <a:t>&gt;</a:t>
            </a:r>
          </a:p>
          <a:p>
            <a:pPr eaLnBrk="1" hangingPunct="1">
              <a:lnSpc>
                <a:spcPct val="150000"/>
              </a:lnSpc>
              <a:defRPr/>
            </a:pPr>
            <a:r>
              <a:rPr lang="pt-BR" altLang="zh-CN" b="1" dirty="0"/>
              <a:t>end</a:t>
            </a:r>
          </a:p>
        </p:txBody>
      </p:sp>
      <p:pic>
        <p:nvPicPr>
          <p:cNvPr id="80901" name="Picture 5">
            <a:extLst>
              <a:ext uri="{FF2B5EF4-FFF2-40B4-BE49-F238E27FC236}">
                <a16:creationId xmlns:a16="http://schemas.microsoft.com/office/drawing/2014/main" id="{6E3D2737-967B-2B78-5656-B81DFD3B0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3500438"/>
            <a:ext cx="6426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0901"/>
                                        </p:tgtEl>
                                        <p:attrNameLst>
                                          <p:attrName>style.visibility</p:attrName>
                                        </p:attrNameLst>
                                      </p:cBhvr>
                                      <p:to>
                                        <p:strVal val="visible"/>
                                      </p:to>
                                    </p:set>
                                    <p:animEffect transition="in" filter="barn(inVertical)">
                                      <p:cBhvr>
                                        <p:cTn id="7" dur="500"/>
                                        <p:tgtEl>
                                          <p:spTgt spid="80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8">
            <a:extLst>
              <a:ext uri="{FF2B5EF4-FFF2-40B4-BE49-F238E27FC236}">
                <a16:creationId xmlns:a16="http://schemas.microsoft.com/office/drawing/2014/main" id="{ED48B745-9A02-5D26-27DC-35553E38B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9375"/>
            <a:ext cx="77057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5" name="矩形 3">
            <a:extLst>
              <a:ext uri="{FF2B5EF4-FFF2-40B4-BE49-F238E27FC236}">
                <a16:creationId xmlns:a16="http://schemas.microsoft.com/office/drawing/2014/main" id="{689904A2-9AD4-D248-DBED-C39D78D79C17}"/>
              </a:ext>
            </a:extLst>
          </p:cNvPr>
          <p:cNvSpPr>
            <a:spLocks noChangeArrowheads="1"/>
          </p:cNvSpPr>
          <p:nvPr/>
        </p:nvSpPr>
        <p:spPr bwMode="auto">
          <a:xfrm>
            <a:off x="677863" y="166688"/>
            <a:ext cx="7561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5. </a:t>
            </a:r>
            <a:r>
              <a:rPr lang="zh-CN" altLang="en-US" sz="2400">
                <a:solidFill>
                  <a:srgbClr val="0000CC"/>
                </a:solidFill>
              </a:rPr>
              <a:t>条件语句</a:t>
            </a:r>
            <a:endParaRPr lang="en-US" altLang="zh-CN" sz="2400">
              <a:solidFill>
                <a:srgbClr val="0000CC"/>
              </a:solidFill>
            </a:endParaRPr>
          </a:p>
        </p:txBody>
      </p:sp>
      <p:pic>
        <p:nvPicPr>
          <p:cNvPr id="100356" name="Picture 7">
            <a:extLst>
              <a:ext uri="{FF2B5EF4-FFF2-40B4-BE49-F238E27FC236}">
                <a16:creationId xmlns:a16="http://schemas.microsoft.com/office/drawing/2014/main" id="{538B88DB-025A-352E-9D57-0915FC639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95625"/>
            <a:ext cx="80772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A2D1B40-DFFA-09E6-126E-152251ED8E07}"/>
              </a:ext>
            </a:extLst>
          </p:cNvPr>
          <p:cNvSpPr>
            <a:spLocks noGrp="1" noChangeArrowheads="1"/>
          </p:cNvSpPr>
          <p:nvPr>
            <p:ph type="title"/>
          </p:nvPr>
        </p:nvSpPr>
        <p:spPr>
          <a:xfrm>
            <a:off x="541338" y="831850"/>
            <a:ext cx="7793037" cy="477838"/>
          </a:xfrm>
        </p:spPr>
        <p:txBody>
          <a:bodyPr/>
          <a:lstStyle/>
          <a:p>
            <a:pPr eaLnBrk="1" hangingPunct="1"/>
            <a:r>
              <a:rPr lang="de-DE" altLang="zh-CN" sz="2400"/>
              <a:t>(2) </a:t>
            </a:r>
            <a:r>
              <a:rPr lang="zh-CN" altLang="de-DE" sz="2400"/>
              <a:t>根据式</a:t>
            </a:r>
            <a:r>
              <a:rPr lang="de-DE" altLang="zh-CN" sz="2400"/>
              <a:t>4.4</a:t>
            </a:r>
            <a:r>
              <a:rPr lang="zh-CN" altLang="de-DE" sz="2400"/>
              <a:t>和式</a:t>
            </a:r>
            <a:r>
              <a:rPr lang="de-DE" altLang="zh-CN" sz="2400"/>
              <a:t>4.5</a:t>
            </a:r>
            <a:r>
              <a:rPr lang="zh-CN" altLang="de-DE" sz="2400"/>
              <a:t>可列出真值表。</a:t>
            </a:r>
            <a:endParaRPr lang="zh-CN" altLang="en-US" sz="2400"/>
          </a:p>
        </p:txBody>
      </p:sp>
      <p:graphicFrame>
        <p:nvGraphicFramePr>
          <p:cNvPr id="11292" name="Group 28">
            <a:extLst>
              <a:ext uri="{FF2B5EF4-FFF2-40B4-BE49-F238E27FC236}">
                <a16:creationId xmlns:a16="http://schemas.microsoft.com/office/drawing/2014/main" id="{DEAAEA78-FF12-4533-559B-E8E5CF5AF781}"/>
              </a:ext>
            </a:extLst>
          </p:cNvPr>
          <p:cNvGraphicFramePr>
            <a:graphicFrameLocks noGrp="1"/>
          </p:cNvGraphicFramePr>
          <p:nvPr>
            <p:ph idx="1"/>
          </p:nvPr>
        </p:nvGraphicFramePr>
        <p:xfrm>
          <a:off x="6207125" y="1466850"/>
          <a:ext cx="2628900" cy="3167063"/>
        </p:xfrm>
        <a:graphic>
          <a:graphicData uri="http://schemas.openxmlformats.org/drawingml/2006/table">
            <a:tbl>
              <a:tblPr/>
              <a:tblGrid>
                <a:gridCol w="523875">
                  <a:extLst>
                    <a:ext uri="{9D8B030D-6E8A-4147-A177-3AD203B41FA5}">
                      <a16:colId xmlns:a16="http://schemas.microsoft.com/office/drawing/2014/main" val="20000"/>
                    </a:ext>
                  </a:extLst>
                </a:gridCol>
                <a:gridCol w="530225">
                  <a:extLst>
                    <a:ext uri="{9D8B030D-6E8A-4147-A177-3AD203B41FA5}">
                      <a16:colId xmlns:a16="http://schemas.microsoft.com/office/drawing/2014/main" val="20001"/>
                    </a:ext>
                  </a:extLst>
                </a:gridCol>
                <a:gridCol w="534988">
                  <a:extLst>
                    <a:ext uri="{9D8B030D-6E8A-4147-A177-3AD203B41FA5}">
                      <a16:colId xmlns:a16="http://schemas.microsoft.com/office/drawing/2014/main" val="20002"/>
                    </a:ext>
                  </a:extLst>
                </a:gridCol>
                <a:gridCol w="511175">
                  <a:extLst>
                    <a:ext uri="{9D8B030D-6E8A-4147-A177-3AD203B41FA5}">
                      <a16:colId xmlns:a16="http://schemas.microsoft.com/office/drawing/2014/main" val="20003"/>
                    </a:ext>
                  </a:extLst>
                </a:gridCol>
                <a:gridCol w="528637">
                  <a:extLst>
                    <a:ext uri="{9D8B030D-6E8A-4147-A177-3AD203B41FA5}">
                      <a16:colId xmlns:a16="http://schemas.microsoft.com/office/drawing/2014/main" val="20004"/>
                    </a:ext>
                  </a:extLst>
                </a:gridCol>
              </a:tblGrid>
              <a:tr h="5667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r>
                        <a:rPr kumimoji="0" lang="en-US" altLang="zh-CN" sz="20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r>
                        <a:rPr kumimoji="0" lang="en-US" altLang="zh-CN" sz="20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003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47220" name="Rectangle 84">
            <a:extLst>
              <a:ext uri="{FF2B5EF4-FFF2-40B4-BE49-F238E27FC236}">
                <a16:creationId xmlns:a16="http://schemas.microsoft.com/office/drawing/2014/main" id="{37F2AABC-01F9-5DA1-4DD7-4F91698A6D8F}"/>
              </a:ext>
            </a:extLst>
          </p:cNvPr>
          <p:cNvSpPr>
            <a:spLocks noChangeArrowheads="1"/>
          </p:cNvSpPr>
          <p:nvPr/>
        </p:nvSpPr>
        <p:spPr bwMode="auto">
          <a:xfrm>
            <a:off x="560388" y="1860550"/>
            <a:ext cx="258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tx2"/>
                </a:solidFill>
              </a:rPr>
              <a:t>(3) </a:t>
            </a:r>
            <a:r>
              <a:rPr lang="zh-CN" altLang="en-US" sz="2400">
                <a:solidFill>
                  <a:schemeClr val="tx2"/>
                </a:solidFill>
              </a:rPr>
              <a:t>分析逻辑功能</a:t>
            </a:r>
          </a:p>
        </p:txBody>
      </p:sp>
      <p:sp>
        <p:nvSpPr>
          <p:cNvPr id="347221" name="Rectangle 85">
            <a:extLst>
              <a:ext uri="{FF2B5EF4-FFF2-40B4-BE49-F238E27FC236}">
                <a16:creationId xmlns:a16="http://schemas.microsoft.com/office/drawing/2014/main" id="{A1DEFA58-EFE2-9EC5-E3F0-E9CBC090FD4C}"/>
              </a:ext>
            </a:extLst>
          </p:cNvPr>
          <p:cNvSpPr>
            <a:spLocks noChangeArrowheads="1"/>
          </p:cNvSpPr>
          <p:nvPr/>
        </p:nvSpPr>
        <p:spPr bwMode="auto">
          <a:xfrm>
            <a:off x="1000125" y="2709863"/>
            <a:ext cx="4783138" cy="347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lnSpc>
                <a:spcPct val="110000"/>
              </a:lnSpc>
              <a:defRPr/>
            </a:pPr>
            <a:r>
              <a:rPr lang="zh-CN" altLang="en-US" sz="2000" b="1" dirty="0"/>
              <a:t>由真值表可以看出</a:t>
            </a:r>
            <a:r>
              <a:rPr lang="en-US" altLang="zh-CN" sz="2000" b="1" dirty="0"/>
              <a:t>:</a:t>
            </a:r>
          </a:p>
          <a:p>
            <a:pPr marL="342900" indent="-342900" eaLnBrk="1" hangingPunct="1">
              <a:lnSpc>
                <a:spcPct val="110000"/>
              </a:lnSpc>
              <a:buClr>
                <a:schemeClr val="tx2"/>
              </a:buClr>
              <a:buFont typeface="Wingdings" pitchFamily="2" charset="2"/>
              <a:buChar char="n"/>
              <a:defRPr/>
            </a:pPr>
            <a:r>
              <a:rPr lang="en-US" altLang="zh-CN" sz="2000" b="1" dirty="0"/>
              <a:t>F</a:t>
            </a:r>
            <a:r>
              <a:rPr lang="en-US" altLang="zh-CN" sz="2000" b="1" baseline="-25000" dirty="0"/>
              <a:t>1</a:t>
            </a:r>
            <a:r>
              <a:rPr lang="zh-CN" altLang="en-US" sz="2000" b="1" dirty="0"/>
              <a:t>是在三个输入变量中有两个或两个以上为</a:t>
            </a:r>
            <a:r>
              <a:rPr lang="en-US" altLang="zh-CN" sz="2000" b="1" dirty="0"/>
              <a:t>1</a:t>
            </a:r>
            <a:r>
              <a:rPr lang="zh-CN" altLang="en-US" sz="2000" b="1" dirty="0"/>
              <a:t>时，其值为</a:t>
            </a:r>
            <a:r>
              <a:rPr lang="en-US" altLang="zh-CN" sz="2000" b="1" dirty="0"/>
              <a:t>1</a:t>
            </a:r>
            <a:r>
              <a:rPr lang="zh-CN" altLang="en-US" sz="2000" b="1" dirty="0"/>
              <a:t>，所以相当于三个二进制数相加时的</a:t>
            </a:r>
            <a:r>
              <a:rPr lang="zh-CN" altLang="en-US" sz="2000" b="1" dirty="0">
                <a:solidFill>
                  <a:srgbClr val="0000CC"/>
                </a:solidFill>
              </a:rPr>
              <a:t>进位输出</a:t>
            </a:r>
            <a:r>
              <a:rPr lang="zh-CN" altLang="en-US" sz="2000" b="1" dirty="0"/>
              <a:t>；</a:t>
            </a:r>
            <a:endParaRPr lang="en-US" altLang="zh-CN" sz="2000" b="1" dirty="0"/>
          </a:p>
          <a:p>
            <a:pPr marL="342900" indent="-342900" eaLnBrk="1" hangingPunct="1">
              <a:lnSpc>
                <a:spcPct val="110000"/>
              </a:lnSpc>
              <a:buClr>
                <a:schemeClr val="tx2"/>
              </a:buClr>
              <a:buFont typeface="Wingdings" pitchFamily="2" charset="2"/>
              <a:buChar char="n"/>
              <a:defRPr/>
            </a:pPr>
            <a:r>
              <a:rPr lang="en-US" altLang="zh-CN" sz="2000" b="1" dirty="0"/>
              <a:t>F</a:t>
            </a:r>
            <a:r>
              <a:rPr lang="en-US" altLang="zh-CN" sz="2000" b="1" baseline="-25000" dirty="0"/>
              <a:t>2</a:t>
            </a:r>
            <a:r>
              <a:rPr lang="zh-CN" altLang="en-US" sz="2000" b="1" dirty="0"/>
              <a:t>是三个输入变量中有一个为</a:t>
            </a:r>
            <a:r>
              <a:rPr lang="en-US" altLang="zh-CN" sz="2000" b="1" dirty="0"/>
              <a:t>1</a:t>
            </a:r>
            <a:r>
              <a:rPr lang="zh-CN" altLang="en-US" sz="2000" b="1" dirty="0"/>
              <a:t>或三个全为</a:t>
            </a:r>
            <a:r>
              <a:rPr lang="en-US" altLang="zh-CN" sz="2000" b="1" dirty="0"/>
              <a:t>1</a:t>
            </a:r>
            <a:r>
              <a:rPr lang="zh-CN" altLang="en-US" sz="2000" b="1" dirty="0"/>
              <a:t>（也就是奇数个</a:t>
            </a:r>
            <a:r>
              <a:rPr lang="en-US" altLang="zh-CN" sz="2000" b="1" dirty="0"/>
              <a:t>1</a:t>
            </a:r>
            <a:r>
              <a:rPr lang="zh-CN" altLang="en-US" sz="2000" b="1" dirty="0"/>
              <a:t>）时，其值为</a:t>
            </a:r>
            <a:r>
              <a:rPr lang="en-US" altLang="zh-CN" sz="2000" b="1" dirty="0"/>
              <a:t>1</a:t>
            </a:r>
            <a:r>
              <a:rPr lang="zh-CN" altLang="en-US" sz="2000" b="1" dirty="0"/>
              <a:t>，所以相当于三个二进制数相加时的本位</a:t>
            </a:r>
            <a:r>
              <a:rPr lang="zh-CN" altLang="en-US" sz="2000" b="1" dirty="0">
                <a:solidFill>
                  <a:srgbClr val="0000CC"/>
                </a:solidFill>
              </a:rPr>
              <a:t>和输出</a:t>
            </a:r>
            <a:r>
              <a:rPr lang="zh-CN" altLang="en-US" sz="2000" b="1" dirty="0"/>
              <a:t>。</a:t>
            </a:r>
            <a:endParaRPr lang="en-US" altLang="zh-CN" sz="2000" b="1" dirty="0"/>
          </a:p>
          <a:p>
            <a:pPr marL="342900" indent="-342900" eaLnBrk="1" hangingPunct="1">
              <a:lnSpc>
                <a:spcPct val="110000"/>
              </a:lnSpc>
              <a:buClr>
                <a:schemeClr val="tx2"/>
              </a:buClr>
              <a:buFont typeface="Wingdings" pitchFamily="2" charset="2"/>
              <a:buChar char="n"/>
              <a:defRPr/>
            </a:pPr>
            <a:r>
              <a:rPr lang="zh-CN" altLang="en-US" sz="2000" b="1" dirty="0"/>
              <a:t>因此，该电路实现的是一位</a:t>
            </a:r>
            <a:r>
              <a:rPr lang="zh-CN" altLang="en-US" sz="2000" b="1" dirty="0">
                <a:solidFill>
                  <a:srgbClr val="0000CC"/>
                </a:solidFill>
              </a:rPr>
              <a:t>全加器</a:t>
            </a:r>
            <a:r>
              <a:rPr lang="zh-CN" altLang="en-US" sz="2000" b="1" dirty="0"/>
              <a:t>的运算功能。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292"/>
                                        </p:tgtEl>
                                        <p:attrNameLst>
                                          <p:attrName>style.visibility</p:attrName>
                                        </p:attrNameLst>
                                      </p:cBhvr>
                                      <p:to>
                                        <p:strVal val="visible"/>
                                      </p:to>
                                    </p:set>
                                    <p:animEffect transition="in" filter="barn(inVertical)">
                                      <p:cBhvr>
                                        <p:cTn id="7" dur="500"/>
                                        <p:tgtEl>
                                          <p:spTgt spid="112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47220"/>
                                        </p:tgtEl>
                                        <p:attrNameLst>
                                          <p:attrName>style.visibility</p:attrName>
                                        </p:attrNameLst>
                                      </p:cBhvr>
                                      <p:to>
                                        <p:strVal val="visible"/>
                                      </p:to>
                                    </p:set>
                                    <p:animEffect transition="in" filter="barn(inVertical)">
                                      <p:cBhvr>
                                        <p:cTn id="12" dur="500"/>
                                        <p:tgtEl>
                                          <p:spTgt spid="3472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7221"/>
                                        </p:tgtEl>
                                        <p:attrNameLst>
                                          <p:attrName>style.visibility</p:attrName>
                                        </p:attrNameLst>
                                      </p:cBhvr>
                                      <p:to>
                                        <p:strVal val="visible"/>
                                      </p:to>
                                    </p:set>
                                    <p:animEffect transition="in" filter="barn(inVertical)">
                                      <p:cBhvr>
                                        <p:cTn id="17" dur="500"/>
                                        <p:tgtEl>
                                          <p:spTgt spid="347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220" grpId="0"/>
      <p:bldP spid="34722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a:extLst>
              <a:ext uri="{FF2B5EF4-FFF2-40B4-BE49-F238E27FC236}">
                <a16:creationId xmlns:a16="http://schemas.microsoft.com/office/drawing/2014/main" id="{E46E806C-3A19-356F-2C15-A3F1ECDB0EC7}"/>
              </a:ext>
            </a:extLst>
          </p:cNvPr>
          <p:cNvSpPr>
            <a:spLocks noChangeArrowheads="1"/>
          </p:cNvSpPr>
          <p:nvPr/>
        </p:nvSpPr>
        <p:spPr bwMode="auto">
          <a:xfrm>
            <a:off x="242888" y="230188"/>
            <a:ext cx="873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5. </a:t>
            </a:r>
            <a:r>
              <a:rPr lang="zh-CN" altLang="en-US" sz="2400">
                <a:solidFill>
                  <a:srgbClr val="0000CC"/>
                </a:solidFill>
              </a:rPr>
              <a:t>条件语句</a:t>
            </a:r>
            <a:endParaRPr lang="en-US" altLang="zh-CN" sz="2400">
              <a:solidFill>
                <a:srgbClr val="0000CC"/>
              </a:solidFill>
            </a:endParaRPr>
          </a:p>
        </p:txBody>
      </p:sp>
      <p:pic>
        <p:nvPicPr>
          <p:cNvPr id="101379" name="Picture 4">
            <a:extLst>
              <a:ext uri="{FF2B5EF4-FFF2-40B4-BE49-F238E27FC236}">
                <a16:creationId xmlns:a16="http://schemas.microsoft.com/office/drawing/2014/main" id="{68E4B19E-507F-4F76-F72F-7B02A5F5B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866775"/>
            <a:ext cx="8620125"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矩形 5">
            <a:extLst>
              <a:ext uri="{FF2B5EF4-FFF2-40B4-BE49-F238E27FC236}">
                <a16:creationId xmlns:a16="http://schemas.microsoft.com/office/drawing/2014/main" id="{86C52C3F-729C-E1BD-0148-E1A2B668595F}"/>
              </a:ext>
            </a:extLst>
          </p:cNvPr>
          <p:cNvSpPr>
            <a:spLocks noChangeArrowheads="1"/>
          </p:cNvSpPr>
          <p:nvPr/>
        </p:nvSpPr>
        <p:spPr bwMode="auto">
          <a:xfrm>
            <a:off x="220663" y="195263"/>
            <a:ext cx="873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6. </a:t>
            </a:r>
            <a:r>
              <a:rPr lang="zh-CN" altLang="en-US" sz="2400">
                <a:solidFill>
                  <a:srgbClr val="0000CC"/>
                </a:solidFill>
              </a:rPr>
              <a:t>多分支语句</a:t>
            </a:r>
            <a:endParaRPr lang="en-US" altLang="zh-CN" sz="2400">
              <a:solidFill>
                <a:srgbClr val="0000CC"/>
              </a:solidFill>
            </a:endParaRPr>
          </a:p>
        </p:txBody>
      </p:sp>
      <p:sp>
        <p:nvSpPr>
          <p:cNvPr id="7" name="矩形 6">
            <a:extLst>
              <a:ext uri="{FF2B5EF4-FFF2-40B4-BE49-F238E27FC236}">
                <a16:creationId xmlns:a16="http://schemas.microsoft.com/office/drawing/2014/main" id="{59423939-0BB1-D022-8912-7CCDB447BA6E}"/>
              </a:ext>
            </a:extLst>
          </p:cNvPr>
          <p:cNvSpPr/>
          <p:nvPr/>
        </p:nvSpPr>
        <p:spPr>
          <a:xfrm>
            <a:off x="495300" y="673100"/>
            <a:ext cx="8297863" cy="2257425"/>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pt-BR" altLang="zh-CN" sz="1600" b="1" dirty="0"/>
              <a:t>case(&lt;</a:t>
            </a:r>
            <a:r>
              <a:rPr lang="zh-CN" altLang="en-US" sz="1600" b="1" dirty="0"/>
              <a:t>表达式</a:t>
            </a:r>
            <a:r>
              <a:rPr lang="en-US" altLang="zh-CN" sz="1600" b="1" dirty="0"/>
              <a:t>&gt;</a:t>
            </a:r>
          </a:p>
          <a:p>
            <a:pPr eaLnBrk="1" hangingPunct="1">
              <a:lnSpc>
                <a:spcPct val="150000"/>
              </a:lnSpc>
              <a:defRPr/>
            </a:pPr>
            <a:r>
              <a:rPr lang="en-US" altLang="zh-CN" sz="1600" b="1" dirty="0"/>
              <a:t>  &lt;</a:t>
            </a:r>
            <a:r>
              <a:rPr lang="zh-CN" altLang="en-US" sz="1600" b="1" dirty="0"/>
              <a:t>取值</a:t>
            </a:r>
            <a:r>
              <a:rPr lang="en-US" altLang="zh-CN" sz="1600" b="1" dirty="0"/>
              <a:t>1&gt;: &lt;</a:t>
            </a:r>
            <a:r>
              <a:rPr lang="zh-CN" altLang="en-US" sz="1600" b="1" dirty="0"/>
              <a:t>语句块</a:t>
            </a:r>
            <a:r>
              <a:rPr lang="en-US" altLang="zh-CN" sz="1600" b="1" dirty="0"/>
              <a:t>1&gt;</a:t>
            </a:r>
          </a:p>
          <a:p>
            <a:pPr eaLnBrk="1" hangingPunct="1">
              <a:lnSpc>
                <a:spcPct val="150000"/>
              </a:lnSpc>
              <a:defRPr/>
            </a:pPr>
            <a:r>
              <a:rPr lang="en-US" altLang="zh-CN" sz="1600" b="1" dirty="0"/>
              <a:t>  &lt;</a:t>
            </a:r>
            <a:r>
              <a:rPr lang="zh-CN" altLang="en-US" sz="1600" b="1" dirty="0"/>
              <a:t>取值</a:t>
            </a:r>
            <a:r>
              <a:rPr lang="en-US" altLang="zh-CN" sz="1600" b="1" dirty="0"/>
              <a:t>2&gt;: &lt;</a:t>
            </a:r>
            <a:r>
              <a:rPr lang="zh-CN" altLang="en-US" sz="1600" b="1" dirty="0"/>
              <a:t>语句块</a:t>
            </a:r>
            <a:r>
              <a:rPr lang="en-US" altLang="zh-CN" sz="1600" b="1" dirty="0"/>
              <a:t>2&gt;</a:t>
            </a:r>
          </a:p>
          <a:p>
            <a:pPr eaLnBrk="1" hangingPunct="1">
              <a:lnSpc>
                <a:spcPct val="150000"/>
              </a:lnSpc>
              <a:defRPr/>
            </a:pPr>
            <a:r>
              <a:rPr lang="en-US" altLang="zh-CN" sz="1600" b="1" dirty="0"/>
              <a:t>  ……</a:t>
            </a:r>
          </a:p>
          <a:p>
            <a:pPr eaLnBrk="1" hangingPunct="1">
              <a:lnSpc>
                <a:spcPct val="150000"/>
              </a:lnSpc>
              <a:defRPr/>
            </a:pPr>
            <a:r>
              <a:rPr lang="en-US" altLang="zh-CN" sz="1600" b="1" dirty="0"/>
              <a:t>  </a:t>
            </a:r>
            <a:r>
              <a:rPr lang="pt-BR" altLang="zh-CN" sz="1600" b="1" dirty="0"/>
              <a:t>default: &lt;</a:t>
            </a:r>
            <a:r>
              <a:rPr lang="zh-CN" altLang="en-US" sz="1600" b="1" dirty="0"/>
              <a:t>语句块</a:t>
            </a:r>
            <a:r>
              <a:rPr lang="pt-BR" altLang="zh-CN" sz="1600" b="1" dirty="0"/>
              <a:t>n&gt;</a:t>
            </a:r>
          </a:p>
          <a:p>
            <a:pPr eaLnBrk="1" hangingPunct="1">
              <a:lnSpc>
                <a:spcPct val="150000"/>
              </a:lnSpc>
              <a:defRPr/>
            </a:pPr>
            <a:r>
              <a:rPr lang="pt-BR" altLang="zh-CN" sz="1600" b="1" dirty="0"/>
              <a:t>endcase</a:t>
            </a:r>
          </a:p>
        </p:txBody>
      </p:sp>
      <p:pic>
        <p:nvPicPr>
          <p:cNvPr id="102404" name="Picture 2">
            <a:extLst>
              <a:ext uri="{FF2B5EF4-FFF2-40B4-BE49-F238E27FC236}">
                <a16:creationId xmlns:a16="http://schemas.microsoft.com/office/drawing/2014/main" id="{84269593-369F-6C92-D198-E2300D8B0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962275"/>
            <a:ext cx="8305800"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矩形 5">
            <a:extLst>
              <a:ext uri="{FF2B5EF4-FFF2-40B4-BE49-F238E27FC236}">
                <a16:creationId xmlns:a16="http://schemas.microsoft.com/office/drawing/2014/main" id="{B9035EE0-7E39-D837-45F3-969975F1C741}"/>
              </a:ext>
            </a:extLst>
          </p:cNvPr>
          <p:cNvSpPr>
            <a:spLocks noChangeArrowheads="1"/>
          </p:cNvSpPr>
          <p:nvPr/>
        </p:nvSpPr>
        <p:spPr bwMode="auto">
          <a:xfrm>
            <a:off x="482600" y="195263"/>
            <a:ext cx="8475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0000CC"/>
                </a:solidFill>
              </a:rPr>
              <a:t>使用</a:t>
            </a:r>
            <a:r>
              <a:rPr lang="en-US" altLang="zh-CN" sz="2400">
                <a:solidFill>
                  <a:srgbClr val="0000CC"/>
                </a:solidFill>
              </a:rPr>
              <a:t>if</a:t>
            </a:r>
            <a:r>
              <a:rPr lang="zh-CN" altLang="en-US" sz="2400">
                <a:solidFill>
                  <a:srgbClr val="0000CC"/>
                </a:solidFill>
              </a:rPr>
              <a:t>语句和</a:t>
            </a:r>
            <a:r>
              <a:rPr lang="en-US" altLang="zh-CN" sz="2400">
                <a:solidFill>
                  <a:srgbClr val="0000CC"/>
                </a:solidFill>
              </a:rPr>
              <a:t>case</a:t>
            </a:r>
            <a:r>
              <a:rPr lang="zh-CN" altLang="en-US" sz="2400">
                <a:solidFill>
                  <a:srgbClr val="0000CC"/>
                </a:solidFill>
              </a:rPr>
              <a:t>语句时的注意事项</a:t>
            </a:r>
            <a:endParaRPr lang="en-US" altLang="zh-CN" sz="2400">
              <a:solidFill>
                <a:srgbClr val="0000CC"/>
              </a:solidFill>
            </a:endParaRPr>
          </a:p>
        </p:txBody>
      </p:sp>
      <p:pic>
        <p:nvPicPr>
          <p:cNvPr id="103427" name="Picture 2">
            <a:extLst>
              <a:ext uri="{FF2B5EF4-FFF2-40B4-BE49-F238E27FC236}">
                <a16:creationId xmlns:a16="http://schemas.microsoft.com/office/drawing/2014/main" id="{48B06561-167A-A930-1CFF-3C82913DD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893763"/>
            <a:ext cx="79533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矩形 5">
            <a:extLst>
              <a:ext uri="{FF2B5EF4-FFF2-40B4-BE49-F238E27FC236}">
                <a16:creationId xmlns:a16="http://schemas.microsoft.com/office/drawing/2014/main" id="{FD72CCED-EB99-7FE1-DDB3-CCA3B6F7B408}"/>
              </a:ext>
            </a:extLst>
          </p:cNvPr>
          <p:cNvSpPr>
            <a:spLocks noChangeArrowheads="1"/>
          </p:cNvSpPr>
          <p:nvPr/>
        </p:nvSpPr>
        <p:spPr bwMode="auto">
          <a:xfrm>
            <a:off x="482600" y="195263"/>
            <a:ext cx="8475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0000CC"/>
                </a:solidFill>
              </a:rPr>
              <a:t>使用</a:t>
            </a:r>
            <a:r>
              <a:rPr lang="en-US" altLang="zh-CN" sz="2400">
                <a:solidFill>
                  <a:srgbClr val="0000CC"/>
                </a:solidFill>
              </a:rPr>
              <a:t>if</a:t>
            </a:r>
            <a:r>
              <a:rPr lang="zh-CN" altLang="en-US" sz="2400">
                <a:solidFill>
                  <a:srgbClr val="0000CC"/>
                </a:solidFill>
              </a:rPr>
              <a:t>语句和</a:t>
            </a:r>
            <a:r>
              <a:rPr lang="en-US" altLang="zh-CN" sz="2400">
                <a:solidFill>
                  <a:srgbClr val="0000CC"/>
                </a:solidFill>
              </a:rPr>
              <a:t>case</a:t>
            </a:r>
            <a:r>
              <a:rPr lang="zh-CN" altLang="en-US" sz="2400">
                <a:solidFill>
                  <a:srgbClr val="0000CC"/>
                </a:solidFill>
              </a:rPr>
              <a:t>语句时的注意事项</a:t>
            </a:r>
            <a:endParaRPr lang="en-US" altLang="zh-CN" sz="2400">
              <a:solidFill>
                <a:srgbClr val="0000CC"/>
              </a:solidFill>
            </a:endParaRPr>
          </a:p>
        </p:txBody>
      </p:sp>
      <p:pic>
        <p:nvPicPr>
          <p:cNvPr id="104451" name="Picture 3">
            <a:extLst>
              <a:ext uri="{FF2B5EF4-FFF2-40B4-BE49-F238E27FC236}">
                <a16:creationId xmlns:a16="http://schemas.microsoft.com/office/drawing/2014/main" id="{049111EC-D77C-0F70-D9F8-502EA3A4D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109663"/>
            <a:ext cx="860107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矩形 5">
            <a:extLst>
              <a:ext uri="{FF2B5EF4-FFF2-40B4-BE49-F238E27FC236}">
                <a16:creationId xmlns:a16="http://schemas.microsoft.com/office/drawing/2014/main" id="{0720063F-305E-5C4D-A891-90BBD22FD7A7}"/>
              </a:ext>
            </a:extLst>
          </p:cNvPr>
          <p:cNvSpPr>
            <a:spLocks noChangeArrowheads="1"/>
          </p:cNvSpPr>
          <p:nvPr/>
        </p:nvSpPr>
        <p:spPr bwMode="auto">
          <a:xfrm>
            <a:off x="482600" y="195263"/>
            <a:ext cx="8475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0000CC"/>
                </a:solidFill>
              </a:rPr>
              <a:t>使用</a:t>
            </a:r>
            <a:r>
              <a:rPr lang="en-US" altLang="zh-CN" sz="2400">
                <a:solidFill>
                  <a:srgbClr val="0000CC"/>
                </a:solidFill>
              </a:rPr>
              <a:t>if</a:t>
            </a:r>
            <a:r>
              <a:rPr lang="zh-CN" altLang="en-US" sz="2400">
                <a:solidFill>
                  <a:srgbClr val="0000CC"/>
                </a:solidFill>
              </a:rPr>
              <a:t>语句和</a:t>
            </a:r>
            <a:r>
              <a:rPr lang="en-US" altLang="zh-CN" sz="2400">
                <a:solidFill>
                  <a:srgbClr val="0000CC"/>
                </a:solidFill>
              </a:rPr>
              <a:t>case</a:t>
            </a:r>
            <a:r>
              <a:rPr lang="zh-CN" altLang="en-US" sz="2400">
                <a:solidFill>
                  <a:srgbClr val="0000CC"/>
                </a:solidFill>
              </a:rPr>
              <a:t>语句时的注意事项</a:t>
            </a:r>
            <a:endParaRPr lang="en-US" altLang="zh-CN" sz="2400">
              <a:solidFill>
                <a:srgbClr val="0000CC"/>
              </a:solidFill>
            </a:endParaRPr>
          </a:p>
        </p:txBody>
      </p:sp>
      <p:pic>
        <p:nvPicPr>
          <p:cNvPr id="105475" name="Picture 2">
            <a:extLst>
              <a:ext uri="{FF2B5EF4-FFF2-40B4-BE49-F238E27FC236}">
                <a16:creationId xmlns:a16="http://schemas.microsoft.com/office/drawing/2014/main" id="{9D59493C-81A2-8679-7195-9F20BCD58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830263"/>
            <a:ext cx="7981950" cy="585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矩形 3">
            <a:extLst>
              <a:ext uri="{FF2B5EF4-FFF2-40B4-BE49-F238E27FC236}">
                <a16:creationId xmlns:a16="http://schemas.microsoft.com/office/drawing/2014/main" id="{92096427-670E-8FA1-4DA0-53C9B9FE601B}"/>
              </a:ext>
            </a:extLst>
          </p:cNvPr>
          <p:cNvSpPr>
            <a:spLocks noChangeArrowheads="1"/>
          </p:cNvSpPr>
          <p:nvPr/>
        </p:nvSpPr>
        <p:spPr bwMode="auto">
          <a:xfrm>
            <a:off x="220663" y="192088"/>
            <a:ext cx="873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7. </a:t>
            </a:r>
            <a:r>
              <a:rPr lang="zh-CN" altLang="en-US" sz="2400">
                <a:solidFill>
                  <a:srgbClr val="0000CC"/>
                </a:solidFill>
              </a:rPr>
              <a:t>循环语句</a:t>
            </a:r>
            <a:endParaRPr lang="en-US" altLang="zh-CN" sz="2400">
              <a:solidFill>
                <a:srgbClr val="0000CC"/>
              </a:solidFill>
            </a:endParaRPr>
          </a:p>
        </p:txBody>
      </p:sp>
      <p:sp>
        <p:nvSpPr>
          <p:cNvPr id="5" name="矩形 4">
            <a:extLst>
              <a:ext uri="{FF2B5EF4-FFF2-40B4-BE49-F238E27FC236}">
                <a16:creationId xmlns:a16="http://schemas.microsoft.com/office/drawing/2014/main" id="{211B17C9-4169-BECE-53A4-8D33BE8BD8FE}"/>
              </a:ext>
            </a:extLst>
          </p:cNvPr>
          <p:cNvSpPr/>
          <p:nvPr/>
        </p:nvSpPr>
        <p:spPr>
          <a:xfrm>
            <a:off x="520700" y="695325"/>
            <a:ext cx="8297863" cy="2308225"/>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en-US" altLang="zh-CN" sz="1600" b="1" dirty="0"/>
              <a:t>(1) for(&lt;</a:t>
            </a:r>
            <a:r>
              <a:rPr lang="zh-CN" altLang="en-US" sz="1600" b="1" dirty="0"/>
              <a:t>循环变量初值表达式</a:t>
            </a:r>
            <a:r>
              <a:rPr lang="en-US" altLang="zh-CN" sz="1600" b="1" dirty="0"/>
              <a:t>&gt;;&lt;</a:t>
            </a:r>
            <a:r>
              <a:rPr lang="zh-CN" altLang="en-US" sz="1600" b="1" dirty="0"/>
              <a:t>循环控制条件表达式</a:t>
            </a:r>
            <a:r>
              <a:rPr lang="en-US" altLang="zh-CN" sz="1600" b="1" dirty="0"/>
              <a:t>&gt;;&lt;</a:t>
            </a:r>
            <a:r>
              <a:rPr lang="zh-CN" altLang="en-US" sz="1600" b="1" dirty="0"/>
              <a:t>循环控制变量增值表达式</a:t>
            </a:r>
            <a:r>
              <a:rPr lang="en-US" altLang="zh-CN" sz="1600" b="1" dirty="0"/>
              <a:t>&gt;)</a:t>
            </a:r>
          </a:p>
          <a:p>
            <a:pPr eaLnBrk="1" hangingPunct="1">
              <a:lnSpc>
                <a:spcPct val="150000"/>
              </a:lnSpc>
              <a:defRPr/>
            </a:pPr>
            <a:r>
              <a:rPr lang="en-US" altLang="zh-CN" sz="1600" b="1" dirty="0"/>
              <a:t>	&lt;</a:t>
            </a:r>
            <a:r>
              <a:rPr lang="zh-CN" altLang="en-US" sz="1600" b="1" dirty="0"/>
              <a:t>语句块</a:t>
            </a:r>
            <a:r>
              <a:rPr lang="en-US" altLang="zh-CN" sz="1600" b="1" dirty="0"/>
              <a:t>&gt;</a:t>
            </a:r>
          </a:p>
          <a:p>
            <a:pPr eaLnBrk="1" hangingPunct="1">
              <a:lnSpc>
                <a:spcPct val="150000"/>
              </a:lnSpc>
              <a:defRPr/>
            </a:pPr>
            <a:r>
              <a:rPr lang="en-US" altLang="zh-CN" sz="1600" b="1" dirty="0"/>
              <a:t>(2) repeat(</a:t>
            </a:r>
            <a:r>
              <a:rPr lang="zh-CN" altLang="en-US" sz="1600" b="1" dirty="0"/>
              <a:t>循环次数表达式</a:t>
            </a:r>
            <a:r>
              <a:rPr lang="en-US" altLang="zh-CN" sz="1600" b="1" dirty="0"/>
              <a:t>)</a:t>
            </a:r>
          </a:p>
          <a:p>
            <a:pPr eaLnBrk="1" hangingPunct="1">
              <a:lnSpc>
                <a:spcPct val="150000"/>
              </a:lnSpc>
              <a:defRPr/>
            </a:pPr>
            <a:r>
              <a:rPr lang="en-US" altLang="zh-CN" sz="1600" b="1" dirty="0"/>
              <a:t>	&lt;</a:t>
            </a:r>
            <a:r>
              <a:rPr lang="zh-CN" altLang="en-US" sz="1600" b="1" dirty="0"/>
              <a:t>语句块</a:t>
            </a:r>
            <a:r>
              <a:rPr lang="en-US" altLang="zh-CN" sz="1600" b="1" dirty="0"/>
              <a:t>&gt;</a:t>
            </a:r>
          </a:p>
          <a:p>
            <a:pPr eaLnBrk="1" hangingPunct="1">
              <a:lnSpc>
                <a:spcPct val="150000"/>
              </a:lnSpc>
              <a:defRPr/>
            </a:pPr>
            <a:r>
              <a:rPr lang="en-US" altLang="zh-CN" sz="1600" b="1" dirty="0"/>
              <a:t>(3) while(</a:t>
            </a:r>
            <a:r>
              <a:rPr lang="zh-CN" altLang="en-US" sz="1600" b="1" dirty="0"/>
              <a:t>循环控制条件表达式</a:t>
            </a:r>
            <a:r>
              <a:rPr lang="en-US" altLang="zh-CN" sz="1600" b="1" dirty="0"/>
              <a:t>)</a:t>
            </a:r>
          </a:p>
          <a:p>
            <a:pPr eaLnBrk="1" hangingPunct="1">
              <a:lnSpc>
                <a:spcPct val="150000"/>
              </a:lnSpc>
              <a:defRPr/>
            </a:pPr>
            <a:r>
              <a:rPr lang="en-US" altLang="zh-CN" sz="1600" b="1" dirty="0"/>
              <a:t>	&lt;</a:t>
            </a:r>
            <a:r>
              <a:rPr lang="zh-CN" altLang="en-US" sz="1600" b="1" dirty="0"/>
              <a:t>语句块</a:t>
            </a:r>
            <a:r>
              <a:rPr lang="en-US" altLang="zh-CN" sz="1600" b="1" dirty="0"/>
              <a:t>&gt;</a:t>
            </a:r>
          </a:p>
        </p:txBody>
      </p:sp>
      <p:pic>
        <p:nvPicPr>
          <p:cNvPr id="106500" name="Picture 9">
            <a:extLst>
              <a:ext uri="{FF2B5EF4-FFF2-40B4-BE49-F238E27FC236}">
                <a16:creationId xmlns:a16="http://schemas.microsoft.com/office/drawing/2014/main" id="{5E04C145-162F-C4DF-872D-3600906D0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38" y="3155950"/>
            <a:ext cx="846772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object 3">
            <a:extLst>
              <a:ext uri="{FF2B5EF4-FFF2-40B4-BE49-F238E27FC236}">
                <a16:creationId xmlns:a16="http://schemas.microsoft.com/office/drawing/2014/main" id="{A90B45B2-4C7E-10B4-7E1D-9EF3C254242A}"/>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的基本语句</a:t>
            </a:r>
            <a:endParaRPr lang="zh-CN" altLang="zh-CN" sz="2400">
              <a:solidFill>
                <a:schemeClr val="tx2"/>
              </a:solidFill>
            </a:endParaRPr>
          </a:p>
        </p:txBody>
      </p:sp>
      <p:sp>
        <p:nvSpPr>
          <p:cNvPr id="107523" name="矩形 5">
            <a:extLst>
              <a:ext uri="{FF2B5EF4-FFF2-40B4-BE49-F238E27FC236}">
                <a16:creationId xmlns:a16="http://schemas.microsoft.com/office/drawing/2014/main" id="{895FE14A-E84D-AE6A-B670-31AD398B190C}"/>
              </a:ext>
            </a:extLst>
          </p:cNvPr>
          <p:cNvSpPr>
            <a:spLocks noChangeArrowheads="1"/>
          </p:cNvSpPr>
          <p:nvPr/>
        </p:nvSpPr>
        <p:spPr bwMode="auto">
          <a:xfrm>
            <a:off x="220663" y="844550"/>
            <a:ext cx="8737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8. </a:t>
            </a:r>
            <a:r>
              <a:rPr lang="zh-CN" altLang="en-US" sz="2400">
                <a:solidFill>
                  <a:srgbClr val="0000CC"/>
                </a:solidFill>
              </a:rPr>
              <a:t>元件例化语句</a:t>
            </a:r>
            <a:endParaRPr lang="en-US" altLang="zh-CN" sz="2400">
              <a:solidFill>
                <a:srgbClr val="0000CC"/>
              </a:solidFill>
            </a:endParaRPr>
          </a:p>
        </p:txBody>
      </p:sp>
      <p:sp>
        <p:nvSpPr>
          <p:cNvPr id="7" name="矩形 6">
            <a:extLst>
              <a:ext uri="{FF2B5EF4-FFF2-40B4-BE49-F238E27FC236}">
                <a16:creationId xmlns:a16="http://schemas.microsoft.com/office/drawing/2014/main" id="{DC11D9B1-F3C4-2782-91DB-5DBD0B8E562D}"/>
              </a:ext>
            </a:extLst>
          </p:cNvPr>
          <p:cNvSpPr/>
          <p:nvPr/>
        </p:nvSpPr>
        <p:spPr>
          <a:xfrm>
            <a:off x="660400" y="1347788"/>
            <a:ext cx="8297863" cy="779462"/>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en-US" altLang="zh-CN" sz="1600" b="1" dirty="0"/>
              <a:t>&lt;</a:t>
            </a:r>
            <a:r>
              <a:rPr lang="zh-CN" altLang="en-US" sz="1600" b="1" dirty="0"/>
              <a:t>模块名</a:t>
            </a:r>
            <a:r>
              <a:rPr lang="en-US" altLang="zh-CN" sz="1600" b="1" dirty="0"/>
              <a:t>&gt; &lt;</a:t>
            </a:r>
            <a:r>
              <a:rPr lang="zh-CN" altLang="en-US" sz="1600" b="1" dirty="0"/>
              <a:t>例化名</a:t>
            </a:r>
            <a:r>
              <a:rPr lang="en-US" altLang="zh-CN" sz="1600" b="1" dirty="0"/>
              <a:t>&gt;(.&lt;</a:t>
            </a:r>
            <a:r>
              <a:rPr lang="zh-CN" altLang="en-US" sz="1600" b="1" dirty="0"/>
              <a:t>端口</a:t>
            </a:r>
            <a:r>
              <a:rPr lang="en-US" altLang="zh-CN" sz="1600" b="1" dirty="0"/>
              <a:t>1</a:t>
            </a:r>
            <a:r>
              <a:rPr lang="zh-CN" altLang="en-US" sz="1600" b="1" dirty="0"/>
              <a:t>信号名</a:t>
            </a:r>
            <a:r>
              <a:rPr lang="en-US" altLang="zh-CN" sz="1600" b="1" dirty="0"/>
              <a:t>&gt;(&lt;</a:t>
            </a:r>
            <a:r>
              <a:rPr lang="zh-CN" altLang="en-US" sz="1600" b="1" dirty="0"/>
              <a:t>连接端口</a:t>
            </a:r>
            <a:r>
              <a:rPr lang="en-US" altLang="zh-CN" sz="1600" b="1" dirty="0"/>
              <a:t>1</a:t>
            </a:r>
            <a:r>
              <a:rPr lang="zh-CN" altLang="en-US" sz="1600" b="1" dirty="0"/>
              <a:t>信号名</a:t>
            </a:r>
            <a:r>
              <a:rPr lang="en-US" altLang="zh-CN" sz="1600" b="1" dirty="0"/>
              <a:t>&gt;)</a:t>
            </a:r>
            <a:r>
              <a:rPr lang="zh-CN" altLang="en-US" sz="1600" b="1" dirty="0"/>
              <a:t>，</a:t>
            </a:r>
            <a:r>
              <a:rPr lang="en-US" altLang="zh-CN" sz="1600" b="1" dirty="0"/>
              <a:t>.&lt;</a:t>
            </a:r>
            <a:r>
              <a:rPr lang="zh-CN" altLang="en-US" sz="1600" b="1" dirty="0"/>
              <a:t>端口</a:t>
            </a:r>
            <a:r>
              <a:rPr lang="en-US" altLang="zh-CN" sz="1600" b="1" dirty="0"/>
              <a:t>2</a:t>
            </a:r>
            <a:r>
              <a:rPr lang="zh-CN" altLang="en-US" sz="1600" b="1" dirty="0"/>
              <a:t>信号名</a:t>
            </a:r>
            <a:r>
              <a:rPr lang="en-US" altLang="zh-CN" sz="1600" b="1" dirty="0"/>
              <a:t>&gt;(&lt;</a:t>
            </a:r>
            <a:r>
              <a:rPr lang="zh-CN" altLang="en-US" sz="1600" b="1" dirty="0"/>
              <a:t>连接端口</a:t>
            </a:r>
            <a:r>
              <a:rPr lang="en-US" altLang="zh-CN" sz="1600" b="1" dirty="0"/>
              <a:t>2</a:t>
            </a:r>
            <a:r>
              <a:rPr lang="zh-CN" altLang="en-US" sz="1600" b="1" dirty="0"/>
              <a:t>信号名</a:t>
            </a:r>
            <a:r>
              <a:rPr lang="en-US" altLang="zh-CN" sz="1600" b="1" dirty="0"/>
              <a:t>&gt;)</a:t>
            </a:r>
            <a:r>
              <a:rPr lang="zh-CN" altLang="en-US" sz="1600" b="1" dirty="0"/>
              <a:t>， </a:t>
            </a:r>
            <a:r>
              <a:rPr lang="en-US" altLang="zh-CN" sz="1600" b="1" dirty="0"/>
              <a:t>……  .&lt;</a:t>
            </a:r>
            <a:r>
              <a:rPr lang="zh-CN" altLang="en-US" sz="1600" b="1" dirty="0"/>
              <a:t>端口</a:t>
            </a:r>
            <a:r>
              <a:rPr lang="en-US" altLang="zh-CN" sz="1600" b="1" dirty="0"/>
              <a:t>n</a:t>
            </a:r>
            <a:r>
              <a:rPr lang="zh-CN" altLang="en-US" sz="1600" b="1" dirty="0"/>
              <a:t>信号名</a:t>
            </a:r>
            <a:r>
              <a:rPr lang="en-US" altLang="zh-CN" sz="1600" b="1" dirty="0"/>
              <a:t>&gt;(&lt;</a:t>
            </a:r>
            <a:r>
              <a:rPr lang="zh-CN" altLang="en-US" sz="1600" b="1" dirty="0"/>
              <a:t>连接端口</a:t>
            </a:r>
            <a:r>
              <a:rPr lang="en-US" altLang="zh-CN" sz="1600" b="1" dirty="0"/>
              <a:t>n</a:t>
            </a:r>
            <a:r>
              <a:rPr lang="zh-CN" altLang="en-US" sz="1600" b="1" dirty="0"/>
              <a:t>信号名</a:t>
            </a:r>
            <a:r>
              <a:rPr lang="en-US" altLang="zh-CN" sz="1600" b="1" dirty="0"/>
              <a:t>&gt;) ) </a:t>
            </a:r>
            <a:endParaRPr lang="pt-BR" altLang="zh-CN" sz="1600" b="1" dirty="0"/>
          </a:p>
        </p:txBody>
      </p:sp>
      <p:sp>
        <p:nvSpPr>
          <p:cNvPr id="107525" name="矩形 7">
            <a:extLst>
              <a:ext uri="{FF2B5EF4-FFF2-40B4-BE49-F238E27FC236}">
                <a16:creationId xmlns:a16="http://schemas.microsoft.com/office/drawing/2014/main" id="{0D5E4A79-785B-00A1-C15D-2FD6D9A7188B}"/>
              </a:ext>
            </a:extLst>
          </p:cNvPr>
          <p:cNvSpPr>
            <a:spLocks noChangeArrowheads="1"/>
          </p:cNvSpPr>
          <p:nvPr/>
        </p:nvSpPr>
        <p:spPr bwMode="auto">
          <a:xfrm>
            <a:off x="327025" y="2366963"/>
            <a:ext cx="873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9. </a:t>
            </a:r>
            <a:r>
              <a:rPr lang="zh-CN" altLang="en-US" sz="2400">
                <a:solidFill>
                  <a:srgbClr val="0000CC"/>
                </a:solidFill>
              </a:rPr>
              <a:t>参数定义语句</a:t>
            </a:r>
            <a:endParaRPr lang="en-US" altLang="zh-CN" sz="2400">
              <a:solidFill>
                <a:srgbClr val="0000CC"/>
              </a:solidFill>
            </a:endParaRPr>
          </a:p>
        </p:txBody>
      </p:sp>
      <p:sp>
        <p:nvSpPr>
          <p:cNvPr id="9" name="矩形 8">
            <a:extLst>
              <a:ext uri="{FF2B5EF4-FFF2-40B4-BE49-F238E27FC236}">
                <a16:creationId xmlns:a16="http://schemas.microsoft.com/office/drawing/2014/main" id="{DCF8C09D-5B84-E6BD-16C0-8C4B426B2BBE}"/>
              </a:ext>
            </a:extLst>
          </p:cNvPr>
          <p:cNvSpPr/>
          <p:nvPr/>
        </p:nvSpPr>
        <p:spPr>
          <a:xfrm>
            <a:off x="766763" y="2870200"/>
            <a:ext cx="8297862" cy="461963"/>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en-US" altLang="zh-CN" sz="1600" b="1" dirty="0"/>
              <a:t>parameter  &lt;</a:t>
            </a:r>
            <a:r>
              <a:rPr lang="zh-CN" altLang="en-US" sz="1600" b="1" dirty="0"/>
              <a:t>参数名</a:t>
            </a:r>
            <a:r>
              <a:rPr lang="en-US" altLang="zh-CN" sz="1600" b="1" dirty="0"/>
              <a:t>1&gt;=&lt;</a:t>
            </a:r>
            <a:r>
              <a:rPr lang="zh-CN" altLang="en-US" sz="1600" b="1" dirty="0"/>
              <a:t>常量值</a:t>
            </a:r>
            <a:r>
              <a:rPr lang="en-US" altLang="zh-CN" sz="1600" b="1" dirty="0"/>
              <a:t>1&gt;, ……, &lt;</a:t>
            </a:r>
            <a:r>
              <a:rPr lang="zh-CN" altLang="en-US" sz="1600" b="1" dirty="0"/>
              <a:t>参数名</a:t>
            </a:r>
            <a:r>
              <a:rPr lang="en-US" altLang="zh-CN" sz="1600" b="1" dirty="0"/>
              <a:t>n&gt;=&lt;</a:t>
            </a:r>
            <a:r>
              <a:rPr lang="zh-CN" altLang="en-US" sz="1600" b="1" dirty="0"/>
              <a:t>常量值</a:t>
            </a:r>
            <a:r>
              <a:rPr lang="en-US" altLang="zh-CN" sz="1600" b="1" dirty="0"/>
              <a:t>n&gt;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object 3">
            <a:extLst>
              <a:ext uri="{FF2B5EF4-FFF2-40B4-BE49-F238E27FC236}">
                <a16:creationId xmlns:a16="http://schemas.microsoft.com/office/drawing/2014/main" id="{B0C174F8-C2A6-249A-B099-44536B3C6B4C}"/>
              </a:ext>
            </a:extLst>
          </p:cNvPr>
          <p:cNvSpPr txBox="1">
            <a:spLocks noChangeArrowheads="1"/>
          </p:cNvSpPr>
          <p:nvPr/>
        </p:nvSpPr>
        <p:spPr bwMode="auto">
          <a:xfrm>
            <a:off x="433388" y="209550"/>
            <a:ext cx="85248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a:solidFill>
                  <a:schemeClr val="tx2"/>
                </a:solidFill>
              </a:rPr>
              <a:t>Verilog HDL</a:t>
            </a:r>
            <a:r>
              <a:rPr lang="zh-CN" altLang="en-US">
                <a:solidFill>
                  <a:schemeClr val="tx2"/>
                </a:solidFill>
              </a:rPr>
              <a:t>的基本语句</a:t>
            </a:r>
            <a:endParaRPr lang="zh-CN" altLang="zh-CN" sz="2400">
              <a:solidFill>
                <a:schemeClr val="tx2"/>
              </a:solidFill>
            </a:endParaRPr>
          </a:p>
        </p:txBody>
      </p:sp>
      <p:sp>
        <p:nvSpPr>
          <p:cNvPr id="108547" name="矩形 5">
            <a:extLst>
              <a:ext uri="{FF2B5EF4-FFF2-40B4-BE49-F238E27FC236}">
                <a16:creationId xmlns:a16="http://schemas.microsoft.com/office/drawing/2014/main" id="{C4FBABB0-24F4-33E7-1BE2-6C6525ADCAA8}"/>
              </a:ext>
            </a:extLst>
          </p:cNvPr>
          <p:cNvSpPr>
            <a:spLocks noChangeArrowheads="1"/>
          </p:cNvSpPr>
          <p:nvPr/>
        </p:nvSpPr>
        <p:spPr bwMode="auto">
          <a:xfrm>
            <a:off x="220663" y="877888"/>
            <a:ext cx="873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CC"/>
                </a:solidFill>
              </a:rPr>
              <a:t>10. </a:t>
            </a:r>
            <a:r>
              <a:rPr lang="zh-CN" altLang="en-US" sz="2400">
                <a:solidFill>
                  <a:srgbClr val="0000CC"/>
                </a:solidFill>
              </a:rPr>
              <a:t>基本逻辑门调用语句</a:t>
            </a:r>
            <a:endParaRPr lang="en-US" altLang="zh-CN" sz="2400">
              <a:solidFill>
                <a:srgbClr val="0000CC"/>
              </a:solidFill>
            </a:endParaRPr>
          </a:p>
        </p:txBody>
      </p:sp>
      <p:sp>
        <p:nvSpPr>
          <p:cNvPr id="7" name="矩形 6">
            <a:extLst>
              <a:ext uri="{FF2B5EF4-FFF2-40B4-BE49-F238E27FC236}">
                <a16:creationId xmlns:a16="http://schemas.microsoft.com/office/drawing/2014/main" id="{77C427EF-7B56-6FC3-6959-B269399FFBEE}"/>
              </a:ext>
            </a:extLst>
          </p:cNvPr>
          <p:cNvSpPr/>
          <p:nvPr/>
        </p:nvSpPr>
        <p:spPr>
          <a:xfrm>
            <a:off x="660400" y="2640013"/>
            <a:ext cx="8297863" cy="411162"/>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zh-CN" altLang="en-US" sz="1600" b="1" dirty="0"/>
              <a:t>基本元件名 </a:t>
            </a:r>
            <a:r>
              <a:rPr lang="en-US" altLang="zh-CN" sz="1600" b="1" dirty="0"/>
              <a:t>[</a:t>
            </a:r>
            <a:r>
              <a:rPr lang="zh-CN" altLang="en-US" sz="1600" b="1" dirty="0"/>
              <a:t>实例名</a:t>
            </a:r>
            <a:r>
              <a:rPr lang="en-US" altLang="zh-CN" sz="1600" b="1" dirty="0"/>
              <a:t>]</a:t>
            </a:r>
            <a:r>
              <a:rPr lang="zh-CN" altLang="en-US" sz="1600" b="1" dirty="0"/>
              <a:t>　＜输出</a:t>
            </a:r>
            <a:r>
              <a:rPr lang="en-US" altLang="zh-CN" sz="1600" b="1" dirty="0"/>
              <a:t>, </a:t>
            </a:r>
            <a:r>
              <a:rPr lang="zh-CN" altLang="en-US" sz="1600" b="1" dirty="0"/>
              <a:t>输入</a:t>
            </a:r>
            <a:r>
              <a:rPr lang="en-US" altLang="zh-CN" sz="1600" b="1" dirty="0"/>
              <a:t>1, </a:t>
            </a:r>
            <a:r>
              <a:rPr lang="zh-CN" altLang="en-US" sz="1600" b="1" dirty="0"/>
              <a:t>输入</a:t>
            </a:r>
            <a:r>
              <a:rPr lang="en-US" altLang="zh-CN" sz="1600" b="1" dirty="0"/>
              <a:t>2, ……, </a:t>
            </a:r>
            <a:r>
              <a:rPr lang="zh-CN" altLang="en-US" sz="1600" b="1" dirty="0"/>
              <a:t>输入</a:t>
            </a:r>
            <a:r>
              <a:rPr lang="en-US" altLang="zh-CN" sz="1600" b="1" dirty="0"/>
              <a:t>n);</a:t>
            </a:r>
            <a:endParaRPr lang="pt-BR" altLang="zh-CN" sz="1600" b="1" dirty="0"/>
          </a:p>
        </p:txBody>
      </p:sp>
      <p:sp>
        <p:nvSpPr>
          <p:cNvPr id="108549" name="矩形 1">
            <a:extLst>
              <a:ext uri="{FF2B5EF4-FFF2-40B4-BE49-F238E27FC236}">
                <a16:creationId xmlns:a16="http://schemas.microsoft.com/office/drawing/2014/main" id="{303A7DC1-32BF-779A-3EB6-555E9ED3C6BD}"/>
              </a:ext>
            </a:extLst>
          </p:cNvPr>
          <p:cNvSpPr>
            <a:spLocks noChangeArrowheads="1"/>
          </p:cNvSpPr>
          <p:nvPr/>
        </p:nvSpPr>
        <p:spPr bwMode="auto">
          <a:xfrm>
            <a:off x="433388" y="1358900"/>
            <a:ext cx="8524875"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1800"/>
              <a:t>        Verilog</a:t>
            </a:r>
            <a:r>
              <a:rPr lang="zh-CN" altLang="zh-CN" sz="1800"/>
              <a:t>对基本逻辑元件有很好的支持，其基本语法中内嵌了基本逻辑门元件的调用，包括单输出多输入类、单输入多输出类和三态门类。</a:t>
            </a:r>
          </a:p>
          <a:p>
            <a:pPr eaLnBrk="1" hangingPunct="1">
              <a:lnSpc>
                <a:spcPct val="150000"/>
              </a:lnSpc>
              <a:spcBef>
                <a:spcPct val="0"/>
              </a:spcBef>
              <a:buClrTx/>
              <a:buSzTx/>
              <a:buFontTx/>
              <a:buNone/>
            </a:pPr>
            <a:r>
              <a:rPr lang="en-US" altLang="zh-CN" sz="1800"/>
              <a:t>(1) and</a:t>
            </a:r>
            <a:r>
              <a:rPr lang="zh-CN" altLang="zh-CN" sz="1800"/>
              <a:t>、</a:t>
            </a:r>
            <a:r>
              <a:rPr lang="en-US" altLang="zh-CN" sz="1800"/>
              <a:t>nand</a:t>
            </a:r>
            <a:r>
              <a:rPr lang="zh-CN" altLang="zh-CN" sz="1800"/>
              <a:t>、</a:t>
            </a:r>
            <a:r>
              <a:rPr lang="en-US" altLang="zh-CN" sz="1800"/>
              <a:t>or</a:t>
            </a:r>
            <a:r>
              <a:rPr lang="zh-CN" altLang="zh-CN" sz="1800"/>
              <a:t>、</a:t>
            </a:r>
            <a:r>
              <a:rPr lang="en-US" altLang="zh-CN" sz="1800"/>
              <a:t>nor</a:t>
            </a:r>
            <a:r>
              <a:rPr lang="zh-CN" altLang="zh-CN" sz="1800"/>
              <a:t>、</a:t>
            </a:r>
            <a:r>
              <a:rPr lang="en-US" altLang="zh-CN" sz="1800"/>
              <a:t>xor</a:t>
            </a:r>
            <a:r>
              <a:rPr lang="zh-CN" altLang="zh-CN" sz="1800"/>
              <a:t>和</a:t>
            </a:r>
            <a:r>
              <a:rPr lang="en-US" altLang="zh-CN" sz="1800"/>
              <a:t>nxor</a:t>
            </a:r>
            <a:r>
              <a:rPr lang="zh-CN" altLang="zh-CN" sz="1800"/>
              <a:t>为单输出多输入类逻辑门，调用格式如下：</a:t>
            </a:r>
          </a:p>
          <a:p>
            <a:pPr eaLnBrk="1" hangingPunct="1">
              <a:lnSpc>
                <a:spcPct val="150000"/>
              </a:lnSpc>
              <a:spcBef>
                <a:spcPct val="0"/>
              </a:spcBef>
              <a:buClrTx/>
              <a:buSzTx/>
              <a:buFontTx/>
              <a:buNone/>
            </a:pPr>
            <a:endParaRPr lang="en-US" altLang="zh-CN" sz="1800"/>
          </a:p>
          <a:p>
            <a:pPr eaLnBrk="1" hangingPunct="1">
              <a:lnSpc>
                <a:spcPct val="150000"/>
              </a:lnSpc>
              <a:spcBef>
                <a:spcPct val="0"/>
              </a:spcBef>
              <a:buClrTx/>
              <a:buSzTx/>
              <a:buFontTx/>
              <a:buNone/>
            </a:pPr>
            <a:r>
              <a:rPr lang="en-US" altLang="zh-CN" sz="1800"/>
              <a:t>	</a:t>
            </a:r>
            <a:r>
              <a:rPr lang="zh-CN" altLang="zh-CN" sz="1800"/>
              <a:t>例如：　</a:t>
            </a:r>
            <a:r>
              <a:rPr lang="en-US" altLang="zh-CN" sz="1800"/>
              <a:t>and u1(f,a,b,c);		//</a:t>
            </a:r>
            <a:r>
              <a:rPr lang="zh-CN" altLang="zh-CN" sz="1800"/>
              <a:t>三输入单输出与门</a:t>
            </a:r>
          </a:p>
          <a:p>
            <a:pPr eaLnBrk="1" hangingPunct="1">
              <a:lnSpc>
                <a:spcPct val="150000"/>
              </a:lnSpc>
              <a:spcBef>
                <a:spcPct val="0"/>
              </a:spcBef>
              <a:buClrTx/>
              <a:buSzTx/>
              <a:buFontTx/>
              <a:buNone/>
            </a:pPr>
            <a:r>
              <a:rPr lang="en-US" altLang="zh-CN" sz="1800"/>
              <a:t>(2) buf</a:t>
            </a:r>
            <a:r>
              <a:rPr lang="zh-CN" altLang="zh-CN" sz="1800"/>
              <a:t>与</a:t>
            </a:r>
            <a:r>
              <a:rPr lang="en-US" altLang="zh-CN" sz="1800"/>
              <a:t>not</a:t>
            </a:r>
            <a:r>
              <a:rPr lang="zh-CN" altLang="zh-CN" sz="1800"/>
              <a:t>为单输入多输出类逻辑门，调用格式如下：</a:t>
            </a:r>
          </a:p>
          <a:p>
            <a:pPr eaLnBrk="1" hangingPunct="1">
              <a:lnSpc>
                <a:spcPct val="150000"/>
              </a:lnSpc>
              <a:spcBef>
                <a:spcPct val="0"/>
              </a:spcBef>
              <a:buClrTx/>
              <a:buSzTx/>
              <a:buFontTx/>
              <a:buNone/>
            </a:pPr>
            <a:endParaRPr lang="en-US" altLang="zh-CN" sz="1800"/>
          </a:p>
          <a:p>
            <a:pPr eaLnBrk="1" hangingPunct="1">
              <a:lnSpc>
                <a:spcPct val="150000"/>
              </a:lnSpc>
              <a:spcBef>
                <a:spcPct val="0"/>
              </a:spcBef>
              <a:buClrTx/>
              <a:buSzTx/>
              <a:buFontTx/>
              <a:buNone/>
            </a:pPr>
            <a:r>
              <a:rPr lang="en-US" altLang="zh-CN" sz="1800"/>
              <a:t>	</a:t>
            </a:r>
            <a:r>
              <a:rPr lang="zh-CN" altLang="zh-CN" sz="1800"/>
              <a:t>例如：　</a:t>
            </a:r>
            <a:r>
              <a:rPr lang="en-US" altLang="zh-CN" sz="1800"/>
              <a:t>not u2(a,f1,f2);		//</a:t>
            </a:r>
            <a:r>
              <a:rPr lang="zh-CN" altLang="zh-CN" sz="1800"/>
              <a:t>单输入，双输出非门</a:t>
            </a:r>
          </a:p>
          <a:p>
            <a:pPr eaLnBrk="1" hangingPunct="1">
              <a:lnSpc>
                <a:spcPct val="150000"/>
              </a:lnSpc>
              <a:spcBef>
                <a:spcPct val="0"/>
              </a:spcBef>
              <a:buClrTx/>
              <a:buSzTx/>
              <a:buFontTx/>
              <a:buNone/>
            </a:pPr>
            <a:r>
              <a:rPr lang="en-US" altLang="zh-CN" sz="1800"/>
              <a:t> (3) bufif1</a:t>
            </a:r>
            <a:r>
              <a:rPr lang="zh-CN" altLang="zh-CN" sz="1800"/>
              <a:t>、</a:t>
            </a:r>
            <a:r>
              <a:rPr lang="en-US" altLang="zh-CN" sz="1800"/>
              <a:t>bufif0</a:t>
            </a:r>
            <a:r>
              <a:rPr lang="zh-CN" altLang="zh-CN" sz="1800"/>
              <a:t>、</a:t>
            </a:r>
            <a:r>
              <a:rPr lang="en-US" altLang="zh-CN" sz="1800"/>
              <a:t>notif1</a:t>
            </a:r>
            <a:r>
              <a:rPr lang="zh-CN" altLang="zh-CN" sz="1800"/>
              <a:t>和</a:t>
            </a:r>
            <a:r>
              <a:rPr lang="en-US" altLang="zh-CN" sz="1800"/>
              <a:t>notif0</a:t>
            </a:r>
            <a:r>
              <a:rPr lang="zh-CN" altLang="zh-CN" sz="1800"/>
              <a:t>为都有输出使能控制端、可实现三态输出的</a:t>
            </a:r>
            <a:endParaRPr lang="en-US" altLang="zh-CN" sz="1800"/>
          </a:p>
          <a:p>
            <a:pPr eaLnBrk="1" hangingPunct="1">
              <a:lnSpc>
                <a:spcPct val="150000"/>
              </a:lnSpc>
              <a:spcBef>
                <a:spcPct val="0"/>
              </a:spcBef>
              <a:buClrTx/>
              <a:buSzTx/>
              <a:buFontTx/>
              <a:buNone/>
            </a:pPr>
            <a:r>
              <a:rPr lang="en-US" altLang="zh-CN" sz="1800"/>
              <a:t>       </a:t>
            </a:r>
            <a:r>
              <a:rPr lang="zh-CN" altLang="zh-CN" sz="1800"/>
              <a:t>逻辑门，调用格式如下：</a:t>
            </a:r>
          </a:p>
          <a:p>
            <a:pPr eaLnBrk="1" hangingPunct="1">
              <a:lnSpc>
                <a:spcPct val="150000"/>
              </a:lnSpc>
              <a:spcBef>
                <a:spcPct val="0"/>
              </a:spcBef>
              <a:buClrTx/>
              <a:buSzTx/>
              <a:buFontTx/>
              <a:buNone/>
            </a:pPr>
            <a:endParaRPr lang="en-US" altLang="zh-CN" sz="1800"/>
          </a:p>
          <a:p>
            <a:pPr eaLnBrk="1" hangingPunct="1">
              <a:lnSpc>
                <a:spcPct val="150000"/>
              </a:lnSpc>
              <a:spcBef>
                <a:spcPct val="0"/>
              </a:spcBef>
              <a:buClrTx/>
              <a:buSzTx/>
              <a:buFontTx/>
              <a:buNone/>
            </a:pPr>
            <a:r>
              <a:rPr lang="en-US" altLang="zh-CN" sz="1800"/>
              <a:t>	</a:t>
            </a:r>
            <a:r>
              <a:rPr lang="zh-CN" altLang="zh-CN" sz="1800"/>
              <a:t>例如：　</a:t>
            </a:r>
            <a:r>
              <a:rPr lang="en-US" altLang="zh-CN" sz="1800"/>
              <a:t>bufif1 u3(f,a,e);		//</a:t>
            </a:r>
            <a:r>
              <a:rPr lang="zh-CN" altLang="zh-CN" sz="1800"/>
              <a:t>同向高电平使能三态门</a:t>
            </a:r>
            <a:endParaRPr lang="zh-CN" altLang="en-US" sz="1800"/>
          </a:p>
        </p:txBody>
      </p:sp>
      <p:sp>
        <p:nvSpPr>
          <p:cNvPr id="8" name="矩形 7">
            <a:extLst>
              <a:ext uri="{FF2B5EF4-FFF2-40B4-BE49-F238E27FC236}">
                <a16:creationId xmlns:a16="http://schemas.microsoft.com/office/drawing/2014/main" id="{A024360F-BF09-E11E-526C-C19154EF9B60}"/>
              </a:ext>
            </a:extLst>
          </p:cNvPr>
          <p:cNvSpPr/>
          <p:nvPr/>
        </p:nvSpPr>
        <p:spPr>
          <a:xfrm>
            <a:off x="660400" y="3914775"/>
            <a:ext cx="8297863" cy="461963"/>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zh-CN" altLang="en-US" sz="1600" b="1" dirty="0"/>
              <a:t>基本元件名 </a:t>
            </a:r>
            <a:r>
              <a:rPr lang="en-US" altLang="zh-CN" sz="1600" b="1" dirty="0"/>
              <a:t>[</a:t>
            </a:r>
            <a:r>
              <a:rPr lang="zh-CN" altLang="en-US" sz="1600" b="1" dirty="0"/>
              <a:t>实例名</a:t>
            </a:r>
            <a:r>
              <a:rPr lang="en-US" altLang="zh-CN" sz="1600" b="1" dirty="0"/>
              <a:t>]</a:t>
            </a:r>
            <a:r>
              <a:rPr lang="zh-CN" altLang="en-US" sz="1600" b="1" dirty="0"/>
              <a:t>　＜输出</a:t>
            </a:r>
            <a:r>
              <a:rPr lang="en-US" altLang="zh-CN" sz="1600" b="1" dirty="0"/>
              <a:t>1, </a:t>
            </a:r>
            <a:r>
              <a:rPr lang="zh-CN" altLang="en-US" sz="1600" b="1" dirty="0"/>
              <a:t>输出</a:t>
            </a:r>
            <a:r>
              <a:rPr lang="en-US" altLang="zh-CN" sz="1600" b="1" dirty="0"/>
              <a:t>2, ……, </a:t>
            </a:r>
            <a:r>
              <a:rPr lang="zh-CN" altLang="en-US" sz="1600" b="1" dirty="0"/>
              <a:t>输出</a:t>
            </a:r>
            <a:r>
              <a:rPr lang="en-US" altLang="zh-CN" sz="1600" b="1" dirty="0"/>
              <a:t>n, </a:t>
            </a:r>
            <a:r>
              <a:rPr lang="zh-CN" altLang="en-US" sz="1600" b="1" dirty="0"/>
              <a:t>输入</a:t>
            </a:r>
            <a:r>
              <a:rPr lang="en-US" altLang="zh-CN" sz="1600" b="1" dirty="0"/>
              <a:t>);</a:t>
            </a:r>
            <a:endParaRPr lang="pt-BR" altLang="zh-CN" sz="1600" b="1" dirty="0"/>
          </a:p>
        </p:txBody>
      </p:sp>
      <p:sp>
        <p:nvSpPr>
          <p:cNvPr id="9" name="矩形 8">
            <a:extLst>
              <a:ext uri="{FF2B5EF4-FFF2-40B4-BE49-F238E27FC236}">
                <a16:creationId xmlns:a16="http://schemas.microsoft.com/office/drawing/2014/main" id="{DE1BA9E9-6DD3-8009-1595-92E58E279A5A}"/>
              </a:ext>
            </a:extLst>
          </p:cNvPr>
          <p:cNvSpPr/>
          <p:nvPr/>
        </p:nvSpPr>
        <p:spPr>
          <a:xfrm>
            <a:off x="660400" y="5518150"/>
            <a:ext cx="8297863" cy="409575"/>
          </a:xfrm>
          <a:prstGeom prst="rect">
            <a:avLst/>
          </a:prstGeom>
          <a:solidFill>
            <a:srgbClr val="FF99FF"/>
          </a:solidFill>
        </p:spPr>
        <p:style>
          <a:lnRef idx="1">
            <a:schemeClr val="accent4"/>
          </a:lnRef>
          <a:fillRef idx="2">
            <a:schemeClr val="accent4"/>
          </a:fillRef>
          <a:effectRef idx="1">
            <a:schemeClr val="accent4"/>
          </a:effectRef>
          <a:fontRef idx="minor">
            <a:schemeClr val="dk1"/>
          </a:fontRef>
        </p:style>
        <p:txBody>
          <a:bodyPr>
            <a:spAutoFit/>
          </a:bodyPr>
          <a:lstStyle/>
          <a:p>
            <a:pPr eaLnBrk="1" hangingPunct="1">
              <a:lnSpc>
                <a:spcPct val="150000"/>
              </a:lnSpc>
              <a:defRPr/>
            </a:pPr>
            <a:r>
              <a:rPr lang="zh-CN" altLang="en-US" sz="1600" b="1" dirty="0"/>
              <a:t>基本元件名 </a:t>
            </a:r>
            <a:r>
              <a:rPr lang="en-US" altLang="zh-CN" sz="1600" b="1" dirty="0"/>
              <a:t>[</a:t>
            </a:r>
            <a:r>
              <a:rPr lang="zh-CN" altLang="en-US" sz="1600" b="1" dirty="0"/>
              <a:t>实例名</a:t>
            </a:r>
            <a:r>
              <a:rPr lang="en-US" altLang="zh-CN" sz="1600" b="1" dirty="0"/>
              <a:t>]</a:t>
            </a:r>
            <a:r>
              <a:rPr lang="zh-CN" altLang="en-US" sz="1600" b="1" dirty="0"/>
              <a:t>　＜输出</a:t>
            </a:r>
            <a:r>
              <a:rPr lang="en-US" altLang="zh-CN" sz="1600" b="1" dirty="0"/>
              <a:t>,</a:t>
            </a:r>
            <a:r>
              <a:rPr lang="zh-CN" altLang="en-US" sz="1600" b="1" dirty="0"/>
              <a:t>输入</a:t>
            </a:r>
            <a:r>
              <a:rPr lang="en-US" altLang="zh-CN" sz="1600" b="1" dirty="0"/>
              <a:t>,</a:t>
            </a:r>
            <a:r>
              <a:rPr lang="zh-CN" altLang="en-US" sz="1600" b="1" dirty="0"/>
              <a:t>使能控制端</a:t>
            </a:r>
            <a:r>
              <a:rPr lang="en-US" altLang="zh-CN" sz="1600" b="1" dirty="0"/>
              <a:t>);</a:t>
            </a:r>
            <a:endParaRPr lang="pt-BR" altLang="zh-CN" sz="1600" b="1"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a:extLst>
              <a:ext uri="{FF2B5EF4-FFF2-40B4-BE49-F238E27FC236}">
                <a16:creationId xmlns:a16="http://schemas.microsoft.com/office/drawing/2014/main" id="{F4D40134-FEE0-C756-D29C-BF98208AB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525463"/>
            <a:ext cx="8601075"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a:extLst>
              <a:ext uri="{FF2B5EF4-FFF2-40B4-BE49-F238E27FC236}">
                <a16:creationId xmlns:a16="http://schemas.microsoft.com/office/drawing/2014/main" id="{4D9B71F2-AB33-2A00-3DE2-5BE38D09E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444500"/>
            <a:ext cx="8362950"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9210</TotalTime>
  <Words>8707</Words>
  <Application>Microsoft Office PowerPoint</Application>
  <PresentationFormat>全屏显示(4:3)</PresentationFormat>
  <Paragraphs>941</Paragraphs>
  <Slides>101</Slides>
  <Notes>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3</vt:i4>
      </vt:variant>
      <vt:variant>
        <vt:lpstr>幻灯片标题</vt:lpstr>
      </vt:variant>
      <vt:variant>
        <vt:i4>101</vt:i4>
      </vt:variant>
    </vt:vector>
  </HeadingPairs>
  <TitlesOfParts>
    <vt:vector size="111" baseType="lpstr">
      <vt:lpstr>宋体</vt:lpstr>
      <vt:lpstr>Arial</vt:lpstr>
      <vt:lpstr>Franklin Gothic Medium</vt:lpstr>
      <vt:lpstr>Tahoma</vt:lpstr>
      <vt:lpstr>Times New Roman</vt:lpstr>
      <vt:lpstr>Wingdings</vt:lpstr>
      <vt:lpstr>Blends</vt:lpstr>
      <vt:lpstr>公式</vt:lpstr>
      <vt:lpstr>Equation</vt:lpstr>
      <vt:lpstr>Visio</vt:lpstr>
      <vt:lpstr>第4章 组合逻辑基础 </vt:lpstr>
      <vt:lpstr>4.1 概述</vt:lpstr>
      <vt:lpstr>2. 组合逻辑电路框图</vt:lpstr>
      <vt:lpstr>3. 组合逻辑电路必须研究的问题 </vt:lpstr>
      <vt:lpstr>4.2 组合逻辑电路的分析</vt:lpstr>
      <vt:lpstr>【例4.1】分析图4.2所示组合电路的逻辑功能。</vt:lpstr>
      <vt:lpstr>PowerPoint 演示文稿</vt:lpstr>
      <vt:lpstr>【例4.2】分析图4.3所示组合电路的逻辑功能。</vt:lpstr>
      <vt:lpstr>(2) 根据式4.4和式4.5可列出真值表。</vt:lpstr>
      <vt:lpstr>Proteus ISIS环境下进行仿真</vt:lpstr>
      <vt:lpstr>4.3 组合逻辑电路的设计</vt:lpstr>
      <vt:lpstr>组合逻辑电路的设计通常可按以下步骤进行：</vt:lpstr>
      <vt:lpstr>【例4.3】设计一个三变量输入的一致判定电路。</vt:lpstr>
      <vt:lpstr>【例4.4】设计一个实现全加器运算功能的组合逻辑电路。</vt:lpstr>
      <vt:lpstr>PowerPoint 演示文稿</vt:lpstr>
      <vt:lpstr>4.4 组合逻辑电路中的竞争-冒险 </vt:lpstr>
      <vt:lpstr>什么叫竞争-冒险</vt:lpstr>
      <vt:lpstr>4.4.1 竞争-冒险的产生</vt:lpstr>
      <vt:lpstr>2．由于两个输入信号通过不同路径时的时间延迟而产生的竞争-冒险 </vt:lpstr>
      <vt:lpstr>功能冒险和逻辑冒险</vt:lpstr>
      <vt:lpstr>4.4.2 竞争-冒险的判断 </vt:lpstr>
      <vt:lpstr>4.4.2 竞争-冒险的判断 </vt:lpstr>
      <vt:lpstr>2．卡诺图法</vt:lpstr>
      <vt:lpstr>4.4.3 竞争-冒险的消除方法</vt:lpstr>
      <vt:lpstr>2. 在输出端接入滤波电容</vt:lpstr>
      <vt:lpstr>4.4.3 竞争-冒险的消除方法</vt:lpstr>
      <vt:lpstr>4.5 组合逻辑电路的Verilog HDL编程入门 </vt:lpstr>
      <vt:lpstr>1. 可编程逻辑器件与硬件描述语言简介</vt:lpstr>
      <vt:lpstr>PowerPoint 演示文稿</vt:lpstr>
      <vt:lpstr>PowerPoint 演示文稿</vt:lpstr>
      <vt:lpstr>PowerPoint 演示文稿</vt:lpstr>
      <vt:lpstr>层次化结构设计</vt:lpstr>
      <vt:lpstr>2. Verilog HDL组合逻辑电路设计实例</vt:lpstr>
      <vt:lpstr>PowerPoint 演示文稿</vt:lpstr>
      <vt:lpstr>Verilog程序的基本结构 </vt:lpstr>
      <vt:lpstr>PowerPoint 演示文稿</vt:lpstr>
      <vt:lpstr>PowerPoint 演示文稿</vt:lpstr>
      <vt:lpstr>PowerPoint 演示文稿</vt:lpstr>
      <vt:lpstr>PowerPoint 演示文稿</vt:lpstr>
      <vt:lpstr>PowerPoint 演示文稿</vt:lpstr>
      <vt:lpstr>PowerPoint 演示文稿</vt:lpstr>
      <vt:lpstr>半加器描述之二，直接用算术运算实现的描述 </vt:lpstr>
      <vt:lpstr>PowerPoint 演示文稿</vt:lpstr>
      <vt:lpstr>PowerPoint 演示文稿</vt:lpstr>
      <vt:lpstr>PowerPoint 演示文稿</vt:lpstr>
      <vt:lpstr>PowerPoint 演示文稿</vt:lpstr>
      <vt:lpstr>Verilog HDL对二进制数的表示格式 </vt:lpstr>
      <vt:lpstr>PowerPoint 演示文稿</vt:lpstr>
      <vt:lpstr>PowerPoint 演示文稿</vt:lpstr>
      <vt:lpstr>元件例化语句</vt:lpstr>
      <vt:lpstr>门元件例化</vt:lpstr>
      <vt:lpstr>门元件例化</vt:lpstr>
      <vt:lpstr>门元件例化</vt:lpstr>
      <vt:lpstr>全加器的描述二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dc:title>
  <dc:creator>owner</dc:creator>
  <cp:lastModifiedBy>LXCDELL</cp:lastModifiedBy>
  <cp:revision>213</cp:revision>
  <dcterms:created xsi:type="dcterms:W3CDTF">2010-05-10T03:18:25Z</dcterms:created>
  <dcterms:modified xsi:type="dcterms:W3CDTF">2023-03-15T01:13:39Z</dcterms:modified>
</cp:coreProperties>
</file>